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77" r:id="rId3"/>
    <p:sldId id="339" r:id="rId4"/>
    <p:sldId id="399" r:id="rId5"/>
    <p:sldId id="378" r:id="rId6"/>
    <p:sldId id="401" r:id="rId7"/>
    <p:sldId id="379" r:id="rId8"/>
    <p:sldId id="374" r:id="rId9"/>
    <p:sldId id="402" r:id="rId10"/>
    <p:sldId id="372" r:id="rId11"/>
    <p:sldId id="373" r:id="rId12"/>
    <p:sldId id="403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97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  <p:sldId id="398" r:id="rId31"/>
    <p:sldId id="404" r:id="rId32"/>
  </p:sldIdLst>
  <p:sldSz cx="9144000" cy="6858000" type="screen4x3"/>
  <p:notesSz cx="6858000" cy="97234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54B71"/>
    <a:srgbClr val="FFFF00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79574" autoAdjust="0"/>
  </p:normalViewPr>
  <p:slideViewPr>
    <p:cSldViewPr>
      <p:cViewPr varScale="1">
        <p:scale>
          <a:sx n="74" d="100"/>
          <a:sy n="74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1038" y="1554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58E70-6C3D-4570-936B-BA6FD8EBB13B}" type="datetimeFigureOut">
              <a:rPr lang="es-ES" smtClean="0"/>
              <a:pPr/>
              <a:t>17/05/2016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A736-EE4D-48A9-B266-EAEB5ED02B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87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736-EE4D-48A9-B266-EAEB5ED02B2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5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200" smtClean="0">
                <a:latin typeface="Times New Roman" panose="02020603050405020304" pitchFamily="18" charset="0"/>
              </a:rPr>
              <a:t>Introducción a Seis Sigma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6509D3-ACF6-4B43-B511-C44B582A9F4F}" type="slidenum">
              <a:rPr lang="es-ES" altLang="es-ES" sz="1200" smtClean="0">
                <a:latin typeface="Times New Roman" panose="02020603050405020304" pitchFamily="18" charset="0"/>
              </a:rPr>
              <a:pPr/>
              <a:t>22</a:t>
            </a:fld>
            <a:endParaRPr lang="es-ES" altLang="es-ES" sz="1200" smtClean="0">
              <a:latin typeface="Times New Roman" panose="02020603050405020304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23557" name="Picture 3" descr="p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70959" b="-240"/>
          <a:stretch>
            <a:fillRect/>
          </a:stretch>
        </p:blipFill>
        <p:spPr>
          <a:xfrm>
            <a:off x="1449388" y="5892800"/>
            <a:ext cx="5457825" cy="404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577975" y="9971088"/>
            <a:ext cx="22494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79" tIns="35990" rIns="71979" bIns="35990">
            <a:spAutoFit/>
          </a:bodyPr>
          <a:lstStyle>
            <a:lvl1pPr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000">
                <a:latin typeface="Times New Roman" panose="02020603050405020304" pitchFamily="18" charset="0"/>
              </a:rPr>
              <a:t>(El País, 14 de noviembre de 1997)</a:t>
            </a:r>
          </a:p>
        </p:txBody>
      </p:sp>
    </p:spTree>
    <p:extLst>
      <p:ext uri="{BB962C8B-B14F-4D97-AF65-F5344CB8AC3E}">
        <p14:creationId xmlns:p14="http://schemas.microsoft.com/office/powerpoint/2010/main" val="248590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200" smtClean="0">
                <a:latin typeface="Times New Roman" panose="02020603050405020304" pitchFamily="18" charset="0"/>
              </a:rPr>
              <a:t>Introducción a Seis Sigma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FEC4B8-5729-4AB0-9E35-F63618157C50}" type="slidenum">
              <a:rPr lang="es-ES" altLang="es-ES" sz="1200" smtClean="0">
                <a:latin typeface="Times New Roman" panose="02020603050405020304" pitchFamily="18" charset="0"/>
              </a:rPr>
              <a:pPr/>
              <a:t>23</a:t>
            </a:fld>
            <a:endParaRPr lang="es-ES" altLang="es-ES" sz="1200" smtClean="0">
              <a:latin typeface="Times New Roman" panose="02020603050405020304" pitchFamily="18" charset="0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25605" name="Picture 3" descr="p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70959" b="-240"/>
          <a:stretch>
            <a:fillRect/>
          </a:stretch>
        </p:blipFill>
        <p:spPr>
          <a:xfrm>
            <a:off x="1449388" y="5892800"/>
            <a:ext cx="5457825" cy="404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1577975" y="9971088"/>
            <a:ext cx="22494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79" tIns="35990" rIns="71979" bIns="35990">
            <a:spAutoFit/>
          </a:bodyPr>
          <a:lstStyle>
            <a:lvl1pPr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000">
                <a:latin typeface="Times New Roman" panose="02020603050405020304" pitchFamily="18" charset="0"/>
              </a:rPr>
              <a:t>(El País, 14 de noviembre de 1997)</a:t>
            </a:r>
          </a:p>
        </p:txBody>
      </p:sp>
    </p:spTree>
    <p:extLst>
      <p:ext uri="{BB962C8B-B14F-4D97-AF65-F5344CB8AC3E}">
        <p14:creationId xmlns:p14="http://schemas.microsoft.com/office/powerpoint/2010/main" val="3488922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200" smtClean="0">
                <a:latin typeface="Times New Roman" panose="02020603050405020304" pitchFamily="18" charset="0"/>
              </a:rPr>
              <a:t>Introducción a Seis Sigma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5702E1-FC14-46A4-89AA-F7085D91ED85}" type="slidenum">
              <a:rPr lang="es-ES" altLang="es-ES" sz="1200" smtClean="0">
                <a:latin typeface="Times New Roman" panose="02020603050405020304" pitchFamily="18" charset="0"/>
              </a:rPr>
              <a:pPr/>
              <a:t>24</a:t>
            </a:fld>
            <a:endParaRPr lang="es-ES" altLang="es-ES" sz="1200" smtClean="0">
              <a:latin typeface="Times New Roman" panose="02020603050405020304" pitchFamily="18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pic>
        <p:nvPicPr>
          <p:cNvPr id="27653" name="Picture 3" descr="p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70959" b="-240"/>
          <a:stretch>
            <a:fillRect/>
          </a:stretch>
        </p:blipFill>
        <p:spPr>
          <a:xfrm>
            <a:off x="1449388" y="5892800"/>
            <a:ext cx="5457825" cy="4043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577975" y="9971088"/>
            <a:ext cx="2249488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79" tIns="35990" rIns="71979" bIns="35990">
            <a:spAutoFit/>
          </a:bodyPr>
          <a:lstStyle>
            <a:lvl1pPr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20725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000">
                <a:latin typeface="Times New Roman" panose="02020603050405020304" pitchFamily="18" charset="0"/>
              </a:rPr>
              <a:t>(El País, 14 de noviembre de 1997)</a:t>
            </a:r>
          </a:p>
        </p:txBody>
      </p:sp>
    </p:spTree>
    <p:extLst>
      <p:ext uri="{BB962C8B-B14F-4D97-AF65-F5344CB8AC3E}">
        <p14:creationId xmlns:p14="http://schemas.microsoft.com/office/powerpoint/2010/main" val="3494440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200" smtClean="0">
                <a:latin typeface="Times New Roman" panose="02020603050405020304" pitchFamily="18" charset="0"/>
              </a:rPr>
              <a:t>Introducción a Seis Sigma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734C8B-91B8-4B63-9AE8-AD5558F4AF42}" type="slidenum">
              <a:rPr lang="es-ES" altLang="es-ES" sz="1200" smtClean="0">
                <a:latin typeface="Times New Roman" panose="02020603050405020304" pitchFamily="18" charset="0"/>
              </a:rPr>
              <a:pPr/>
              <a:t>25</a:t>
            </a:fld>
            <a:endParaRPr lang="es-ES" altLang="es-ES" sz="1200" smtClean="0">
              <a:latin typeface="Times New Roman" panose="02020603050405020304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742950"/>
            <a:ext cx="6300787" cy="4725988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5881688"/>
            <a:ext cx="6902450" cy="500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  <a:p>
            <a:r>
              <a:rPr lang="es-ES" altLang="es-E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4422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s-ES" sz="1200" smtClean="0">
                <a:latin typeface="Times New Roman" panose="02020603050405020304" pitchFamily="18" charset="0"/>
              </a:rPr>
              <a:t>Introducción a Seis Sigma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191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19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023C08-1C57-4C1C-817A-13A53446DB55}" type="slidenum">
              <a:rPr lang="es-ES" altLang="es-ES" sz="1200" smtClean="0">
                <a:latin typeface="Times New Roman" panose="02020603050405020304" pitchFamily="18" charset="0"/>
              </a:rPr>
              <a:pPr/>
              <a:t>26</a:t>
            </a:fld>
            <a:endParaRPr lang="es-ES" altLang="es-ES" sz="1200" smtClean="0">
              <a:latin typeface="Times New Roman" panose="02020603050405020304" pitchFamily="18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742950"/>
            <a:ext cx="6300787" cy="47259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5881688"/>
            <a:ext cx="6902450" cy="500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  <a:p>
            <a:r>
              <a:rPr lang="es-ES" altLang="es-E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59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2A736-EE4D-48A9-B266-EAEB5ED02B2D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70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968375"/>
            <a:ext cx="5114925" cy="38354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 smtClean="0"/>
          </a:p>
        </p:txBody>
      </p:sp>
    </p:spTree>
    <p:extLst>
      <p:ext uri="{BB962C8B-B14F-4D97-AF65-F5344CB8AC3E}">
        <p14:creationId xmlns:p14="http://schemas.microsoft.com/office/powerpoint/2010/main" val="39224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962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440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605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6D359-2439-40CE-BFDA-94A28536620E}" type="slidenum">
              <a:rPr lang="es-ES" altLang="es-ES" smtClean="0"/>
              <a:pPr>
                <a:spcBef>
                  <a:spcPct val="0"/>
                </a:spcBef>
              </a:pPr>
              <a:t>13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45093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662905-F1C6-4ACA-B65D-78DEFF0EA960}" type="slidenum">
              <a:rPr lang="es-ES" altLang="es-ES" smtClean="0"/>
              <a:pPr>
                <a:spcBef>
                  <a:spcPct val="0"/>
                </a:spcBef>
              </a:pPr>
              <a:t>14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271760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FC5F9E-93CF-4A2B-927A-FB5D150ED424}" type="slidenum">
              <a:rPr lang="es-ES" altLang="es-ES" smtClean="0"/>
              <a:pPr>
                <a:spcBef>
                  <a:spcPct val="0"/>
                </a:spcBef>
              </a:pPr>
              <a:t>15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4009762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1191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119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8CD2F2-0B65-469A-8732-A95AD66AD0D2}" type="slidenum">
              <a:rPr lang="es-ES" altLang="es-ES" smtClean="0"/>
              <a:pPr>
                <a:spcBef>
                  <a:spcPct val="0"/>
                </a:spcBef>
              </a:pPr>
              <a:t>16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27155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C866-FF79-47F8-8781-C68864E2EC9F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393A-74FA-4DDC-8CD0-DF038C4169F8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C494E-7B0F-4662-83EA-4891593A2493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5614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0076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8219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9632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9687F-E117-4A45-B451-18F37E207ADA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2AE36-E579-4D56-986E-244B8DD7959E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52E6-33A2-43C5-B5EA-AE0D1A93CB2E}" type="datetime1">
              <a:rPr lang="es-ES" smtClean="0"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3D71-BEB4-439D-A9B3-18039592F16A}" type="datetime1">
              <a:rPr lang="es-ES" smtClean="0"/>
              <a:t>17/05/2016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51A9-0FBF-4679-B363-47BB31D1D29A}" type="datetime1">
              <a:rPr lang="es-ES" smtClean="0"/>
              <a:t>17/05/2016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7A6-B45C-4A8C-BE52-47F5AD69E4BD}" type="datetime1">
              <a:rPr lang="es-ES" smtClean="0"/>
              <a:t>17/05/2016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1DDF-760F-4564-8EB6-3A89C0FA0C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E230-5F89-4F4D-B7C7-69700AD826DF}" type="datetime1">
              <a:rPr lang="es-ES" smtClean="0"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5AD94-9915-40C8-A04E-11B917720973}" type="datetime1">
              <a:rPr lang="es-ES" smtClean="0"/>
              <a:t>17/05/2016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7C1A-9B7A-470F-8C84-FDD0C0444959}" type="datetime1">
              <a:rPr lang="es-ES" smtClean="0"/>
              <a:t>17/05/2016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5E8D4-656C-463C-B4AF-E413FBCB1CB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4.wmf"/><Relationship Id="rId10" Type="http://schemas.openxmlformats.org/officeDocument/2006/relationships/image" Target="../media/image50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5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2400" y="2022811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La señal y el ruido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25364" y="3717032"/>
            <a:ext cx="56631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/>
              <a:t>VI Foro de Estadística Aplicada</a:t>
            </a:r>
          </a:p>
          <a:p>
            <a:pPr algn="ctr"/>
            <a:r>
              <a:rPr lang="es-ES" sz="2400" b="1" dirty="0" smtClean="0"/>
              <a:t>Xalapa, 18 de mayo de 2016</a:t>
            </a:r>
          </a:p>
          <a:p>
            <a:pPr algn="ctr"/>
            <a:endParaRPr lang="es-ES" sz="2400" b="1" dirty="0" smtClean="0"/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Pere Grima</a:t>
            </a:r>
          </a:p>
          <a:p>
            <a:pPr algn="ctr"/>
            <a:r>
              <a:rPr lang="es-ES" sz="2000" dirty="0" err="1" smtClean="0"/>
              <a:t>Universitat</a:t>
            </a:r>
            <a:r>
              <a:rPr lang="es-ES" sz="2000" dirty="0" smtClean="0"/>
              <a:t> </a:t>
            </a:r>
            <a:r>
              <a:rPr lang="es-ES" sz="2000" dirty="0" err="1" smtClean="0"/>
              <a:t>Politècnica</a:t>
            </a:r>
            <a:r>
              <a:rPr lang="es-ES" sz="2000" dirty="0" smtClean="0"/>
              <a:t> de Catalunya – </a:t>
            </a:r>
            <a:r>
              <a:rPr lang="es-ES" sz="2000" dirty="0" err="1" smtClean="0"/>
              <a:t>BarcelonaTech</a:t>
            </a:r>
            <a:endParaRPr lang="es-ES" sz="2000" dirty="0" smtClean="0"/>
          </a:p>
          <a:p>
            <a:pPr algn="ctr"/>
            <a:r>
              <a:rPr lang="es-ES" sz="2000" dirty="0" smtClean="0"/>
              <a:t>pere.grima@upc.edu</a:t>
            </a:r>
            <a:endParaRPr lang="es-ES" sz="2000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2400" y="3068960"/>
            <a:ext cx="8826500" cy="0"/>
          </a:xfrm>
          <a:prstGeom prst="line">
            <a:avLst/>
          </a:prstGeom>
          <a:noFill/>
          <a:ln w="76200">
            <a:solidFill>
              <a:srgbClr val="254B7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8"/>
          <p:cNvSpPr>
            <a:spLocks noChangeArrowheads="1"/>
          </p:cNvSpPr>
          <p:nvPr/>
        </p:nvSpPr>
        <p:spPr bwMode="auto">
          <a:xfrm>
            <a:off x="1060259" y="826705"/>
            <a:ext cx="7573108" cy="4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527" tIns="41031" rIns="83527" bIns="41031" anchor="ctr"/>
          <a:lstStyle/>
          <a:p>
            <a:pPr algn="ctr"/>
            <a:r>
              <a:rPr lang="ca-ES" sz="2400" b="1" dirty="0" err="1" smtClean="0"/>
              <a:t>Ejemplo</a:t>
            </a:r>
            <a:r>
              <a:rPr lang="ca-ES" sz="2400" b="1" dirty="0" smtClean="0"/>
              <a:t> </a:t>
            </a:r>
            <a:r>
              <a:rPr lang="ca-ES" sz="2400" b="1" dirty="0" err="1" smtClean="0"/>
              <a:t>más</a:t>
            </a:r>
            <a:r>
              <a:rPr lang="ca-ES" sz="2400" b="1" dirty="0" smtClean="0"/>
              <a:t> realista: El Puente de </a:t>
            </a:r>
            <a:r>
              <a:rPr lang="ca-ES" sz="2400" b="1" dirty="0" err="1"/>
              <a:t>Wheatstone</a:t>
            </a:r>
            <a:endParaRPr lang="ca-ES" sz="2400" b="1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33" y="1735047"/>
            <a:ext cx="3057219" cy="2602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300192" y="5013176"/>
                <a:ext cx="1305678" cy="612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62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662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62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6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62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s-ES" sz="1662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s-ES" sz="1662" b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s-ES" sz="166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62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s-ES" sz="1662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66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62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s-ES" sz="1662" b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sz="1662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013176"/>
                <a:ext cx="1305678" cy="612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982201" y="4586818"/>
            <a:ext cx="202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err="1"/>
              <a:t>Resistencia</a:t>
            </a:r>
            <a:r>
              <a:rPr lang="ca-ES" dirty="0"/>
              <a:t> variable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813949" y="4551800"/>
            <a:ext cx="2448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/>
              <a:t>Resistencia</a:t>
            </a:r>
            <a:r>
              <a:rPr lang="ca-ES" dirty="0"/>
              <a:t> </a:t>
            </a:r>
            <a:r>
              <a:rPr lang="ca-ES" dirty="0" err="1"/>
              <a:t>desconocida</a:t>
            </a:r>
            <a:endParaRPr lang="es-ES" dirty="0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3500173" y="3847782"/>
            <a:ext cx="720080" cy="7390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6158571" y="3776401"/>
            <a:ext cx="720080" cy="7390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5012342" y="1757687"/>
            <a:ext cx="1127524" cy="4865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5948445" y="1870090"/>
            <a:ext cx="191421" cy="30965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175735" y="1506524"/>
            <a:ext cx="2300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/>
              <a:t>Resistencia</a:t>
            </a:r>
            <a:r>
              <a:rPr lang="ca-ES" dirty="0" err="1" smtClean="0"/>
              <a:t>s</a:t>
            </a:r>
            <a:r>
              <a:rPr lang="ca-ES" dirty="0" smtClean="0"/>
              <a:t> </a:t>
            </a:r>
            <a:r>
              <a:rPr lang="ca-ES" dirty="0" err="1" smtClean="0"/>
              <a:t>conocidas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82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n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124744"/>
            <a:ext cx="4615059" cy="3240360"/>
          </a:xfrm>
          <a:prstGeom prst="rect">
            <a:avLst/>
          </a:prstGeom>
        </p:spPr>
      </p:pic>
      <p:sp>
        <p:nvSpPr>
          <p:cNvPr id="59" name="CuadroTexto 58"/>
          <p:cNvSpPr txBox="1"/>
          <p:nvPr/>
        </p:nvSpPr>
        <p:spPr>
          <a:xfrm>
            <a:off x="2655743" y="4341088"/>
            <a:ext cx="2218877" cy="248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15" dirty="0"/>
              <a:t>http://diy-stem.org/knatom/resistors/</a:t>
            </a:r>
          </a:p>
        </p:txBody>
      </p:sp>
      <p:sp>
        <p:nvSpPr>
          <p:cNvPr id="60" name="Botón de acción: Hacia delante o Siguiente 59">
            <a:hlinkClick r:id="" action="ppaction://hlinkshowjump?jump=nextslide" highlightClick="1"/>
          </p:cNvPr>
          <p:cNvSpPr/>
          <p:nvPr/>
        </p:nvSpPr>
        <p:spPr>
          <a:xfrm>
            <a:off x="4750423" y="5498942"/>
            <a:ext cx="366500" cy="369910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61" name="CuadroTexto 60"/>
          <p:cNvSpPr txBox="1"/>
          <p:nvPr/>
        </p:nvSpPr>
        <p:spPr>
          <a:xfrm>
            <a:off x="4283968" y="5085184"/>
            <a:ext cx="1335622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62" dirty="0" smtClean="0"/>
              <a:t>Hoja de Excel</a:t>
            </a:r>
            <a:endParaRPr lang="es-ES" sz="1662" dirty="0"/>
          </a:p>
        </p:txBody>
      </p:sp>
    </p:spTree>
    <p:extLst>
      <p:ext uri="{BB962C8B-B14F-4D97-AF65-F5344CB8AC3E}">
        <p14:creationId xmlns:p14="http://schemas.microsoft.com/office/powerpoint/2010/main" val="2116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6114" y="1844824"/>
            <a:ext cx="5531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Importancia de considerar la variabilidad</a:t>
            </a:r>
          </a:p>
          <a:p>
            <a:endParaRPr lang="es-ES" sz="2400" b="1" dirty="0"/>
          </a:p>
          <a:p>
            <a:r>
              <a:rPr lang="es-ES" sz="2400" b="1" dirty="0" smtClean="0"/>
              <a:t>Diferencia estadísticamente significativa</a:t>
            </a:r>
          </a:p>
          <a:p>
            <a:endParaRPr lang="es-ES" sz="2400" b="1" dirty="0"/>
          </a:p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Dos análisis estadísticos (para secundaria)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69913"/>
            <a:ext cx="7031038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58900" y="5345113"/>
            <a:ext cx="5405438" cy="1022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358900" y="2903538"/>
            <a:ext cx="5405438" cy="1023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354138" y="5348288"/>
            <a:ext cx="5407025" cy="102393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814388"/>
            <a:ext cx="50450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6"/>
          <a:stretch>
            <a:fillRect/>
          </a:stretch>
        </p:blipFill>
        <p:spPr bwMode="auto">
          <a:xfrm>
            <a:off x="2481263" y="1108075"/>
            <a:ext cx="6407150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20963" y="4989513"/>
            <a:ext cx="6026150" cy="355600"/>
          </a:xfrm>
          <a:prstGeom prst="rect">
            <a:avLst/>
          </a:prstGeom>
          <a:solidFill>
            <a:srgbClr val="FFFF0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32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2" b="15236"/>
          <a:stretch>
            <a:fillRect/>
          </a:stretch>
        </p:blipFill>
        <p:spPr bwMode="auto">
          <a:xfrm>
            <a:off x="120650" y="652463"/>
            <a:ext cx="5045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89250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711064" y="2996952"/>
            <a:ext cx="53974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Mes de nacimiento de los futbolistas de 1ª división (</a:t>
            </a:r>
            <a:r>
              <a:rPr lang="es-ES" sz="1400" b="1" dirty="0" err="1" smtClean="0"/>
              <a:t>Temp</a:t>
            </a:r>
            <a:r>
              <a:rPr lang="es-ES" sz="1400" b="1" dirty="0" smtClean="0"/>
              <a:t>. 2012-2013)</a:t>
            </a:r>
            <a:endParaRPr lang="es-ES" sz="1400" b="1" dirty="0"/>
          </a:p>
        </p:txBody>
      </p:sp>
      <p:cxnSp>
        <p:nvCxnSpPr>
          <p:cNvPr id="5" name="Conector recto 4"/>
          <p:cNvCxnSpPr/>
          <p:nvPr/>
        </p:nvCxnSpPr>
        <p:spPr>
          <a:xfrm>
            <a:off x="6395646" y="2889250"/>
            <a:ext cx="0" cy="3657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844501" y="6505764"/>
            <a:ext cx="11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Total: 483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955812" y="4941168"/>
            <a:ext cx="8248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290 (60%)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010607" y="4941168"/>
            <a:ext cx="8432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193 (40%)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06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841500"/>
            <a:ext cx="4175125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1 CuadroTexto"/>
          <p:cNvSpPr txBox="1">
            <a:spLocks noChangeArrowheads="1"/>
          </p:cNvSpPr>
          <p:nvPr/>
        </p:nvSpPr>
        <p:spPr bwMode="auto">
          <a:xfrm>
            <a:off x="5992331" y="5372893"/>
            <a:ext cx="185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/>
              <a:t>p-value = 6·10</a:t>
            </a:r>
            <a:r>
              <a:rPr lang="es-ES" altLang="es-ES" sz="1800" b="1" baseline="30000"/>
              <a:t>-6</a:t>
            </a:r>
          </a:p>
        </p:txBody>
      </p:sp>
      <p:sp>
        <p:nvSpPr>
          <p:cNvPr id="14345" name="2 CuadroTexto"/>
          <p:cNvSpPr txBox="1">
            <a:spLocks noChangeArrowheads="1"/>
          </p:cNvSpPr>
          <p:nvPr/>
        </p:nvSpPr>
        <p:spPr bwMode="auto">
          <a:xfrm>
            <a:off x="5535131" y="1672431"/>
            <a:ext cx="2590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1600" b="1"/>
              <a:t>Distribució de referència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05338" y="1356166"/>
            <a:ext cx="4451350" cy="458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535131" y="2010568"/>
            <a:ext cx="26733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b="1" dirty="0" smtClean="0"/>
              <a:t>¿Es una diferencia estadísticamente significativa?</a:t>
            </a:r>
            <a:endParaRPr lang="es-ES" altLang="es-ES" b="1" dirty="0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6106631" y="3709193"/>
            <a:ext cx="612775" cy="479425"/>
          </a:xfrm>
          <a:prstGeom prst="actionButtonForwardNext">
            <a:avLst/>
          </a:prstGeom>
          <a:solidFill>
            <a:srgbClr val="FF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grpSp>
        <p:nvGrpSpPr>
          <p:cNvPr id="8" name="Grupo 7"/>
          <p:cNvGrpSpPr/>
          <p:nvPr/>
        </p:nvGrpSpPr>
        <p:grpSpPr>
          <a:xfrm>
            <a:off x="534839" y="1296194"/>
            <a:ext cx="4974580" cy="3952875"/>
            <a:chOff x="317500" y="1363663"/>
            <a:chExt cx="4974580" cy="3952875"/>
          </a:xfrm>
        </p:grpSpPr>
        <p:pic>
          <p:nvPicPr>
            <p:cNvPr id="14340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1363663"/>
              <a:ext cx="4346575" cy="3952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1" name="2 CuadroTexto"/>
            <p:cNvSpPr txBox="1">
              <a:spLocks noChangeArrowheads="1"/>
            </p:cNvSpPr>
            <p:nvPr/>
          </p:nvSpPr>
          <p:spPr bwMode="auto">
            <a:xfrm>
              <a:off x="1570038" y="3200400"/>
              <a:ext cx="768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b="1">
                  <a:solidFill>
                    <a:srgbClr val="FF0000"/>
                  </a:solidFill>
                </a:rPr>
                <a:t>60 %</a:t>
              </a:r>
            </a:p>
          </p:txBody>
        </p:sp>
        <p:sp>
          <p:nvSpPr>
            <p:cNvPr id="14342" name="14 CuadroTexto"/>
            <p:cNvSpPr txBox="1">
              <a:spLocks noChangeArrowheads="1"/>
            </p:cNvSpPr>
            <p:nvPr/>
          </p:nvSpPr>
          <p:spPr bwMode="auto">
            <a:xfrm>
              <a:off x="3190875" y="3611563"/>
              <a:ext cx="7667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ES" b="1">
                  <a:solidFill>
                    <a:srgbClr val="FF0000"/>
                  </a:solidFill>
                </a:rPr>
                <a:t>40 %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34294" y="1412776"/>
              <a:ext cx="4557786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500" b="1" dirty="0" smtClean="0"/>
                <a:t>Fecha de nacimiento de los futbolistas (</a:t>
              </a:r>
              <a:r>
                <a:rPr lang="es-ES" sz="1500" b="1" dirty="0" err="1" smtClean="0"/>
                <a:t>Temp</a:t>
              </a:r>
              <a:r>
                <a:rPr lang="es-ES" sz="1500" b="1" dirty="0" smtClean="0"/>
                <a:t>. 2012-13)</a:t>
              </a:r>
              <a:endParaRPr lang="es-ES" sz="1500" b="1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1140391" y="4941168"/>
              <a:ext cx="1631409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500" dirty="0" smtClean="0"/>
                <a:t>1 Enero – 30 Junio</a:t>
              </a:r>
              <a:endParaRPr lang="es-ES" sz="15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898026" y="4941168"/>
              <a:ext cx="139333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ES" sz="1500" dirty="0" smtClean="0"/>
                <a:t>1 Julio – 31 Dic.</a:t>
              </a:r>
              <a:endParaRPr lang="es-E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64767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es-ES" smtClean="0"/>
              <a:t>Però...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754063"/>
            <a:ext cx="3844925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762125" y="4352925"/>
            <a:ext cx="3171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5 CuadroTexto"/>
          <p:cNvSpPr txBox="1">
            <a:spLocks noChangeArrowheads="1"/>
          </p:cNvSpPr>
          <p:nvPr/>
        </p:nvSpPr>
        <p:spPr bwMode="auto">
          <a:xfrm>
            <a:off x="3465513" y="3173413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solidFill>
                  <a:srgbClr val="FF0000"/>
                </a:solidFill>
              </a:rPr>
              <a:t>224.425 </a:t>
            </a:r>
          </a:p>
        </p:txBody>
      </p:sp>
      <p:sp>
        <p:nvSpPr>
          <p:cNvPr id="37894" name="6 CuadroTexto"/>
          <p:cNvSpPr txBox="1">
            <a:spLocks noChangeArrowheads="1"/>
          </p:cNvSpPr>
          <p:nvPr/>
        </p:nvSpPr>
        <p:spPr bwMode="auto">
          <a:xfrm>
            <a:off x="3465513" y="5095875"/>
            <a:ext cx="1181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solidFill>
                  <a:srgbClr val="FF0000"/>
                </a:solidFill>
              </a:rPr>
              <a:t>229.213 </a:t>
            </a:r>
          </a:p>
        </p:txBody>
      </p:sp>
      <p:sp>
        <p:nvSpPr>
          <p:cNvPr id="37895" name="12 CuadroTexto"/>
          <p:cNvSpPr txBox="1">
            <a:spLocks noChangeArrowheads="1"/>
          </p:cNvSpPr>
          <p:nvPr/>
        </p:nvSpPr>
        <p:spPr bwMode="auto">
          <a:xfrm>
            <a:off x="5360988" y="3173413"/>
            <a:ext cx="981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solidFill>
                  <a:srgbClr val="FF0000"/>
                </a:solidFill>
              </a:rPr>
              <a:t>49,5% 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694238" y="3373438"/>
            <a:ext cx="6000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536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7894" grpId="0"/>
      <p:bldP spid="378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08" descr="File:Rudolf W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14032" r="11687" b="18684"/>
          <a:stretch>
            <a:fillRect/>
          </a:stretch>
        </p:blipFill>
        <p:spPr bwMode="auto">
          <a:xfrm>
            <a:off x="421680" y="658341"/>
            <a:ext cx="1096962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1 CuadroTexto"/>
          <p:cNvSpPr txBox="1">
            <a:spLocks noChangeArrowheads="1"/>
          </p:cNvSpPr>
          <p:nvPr/>
        </p:nvSpPr>
        <p:spPr bwMode="auto">
          <a:xfrm>
            <a:off x="1691680" y="615479"/>
            <a:ext cx="7328225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800" b="1" dirty="0" smtClean="0"/>
              <a:t>Rudolf Wolf (1816-1893</a:t>
            </a:r>
            <a:r>
              <a:rPr lang="es-ES" altLang="es-ES" sz="1600" b="1" dirty="0" smtClean="0"/>
              <a:t>)</a:t>
            </a:r>
          </a:p>
          <a:p>
            <a:pPr eaLnBrk="1" hangingPunct="1"/>
            <a:r>
              <a:rPr lang="es-ES" altLang="es-ES" sz="1500" dirty="0" smtClean="0"/>
              <a:t>Astrónomo suizo. Aportaciones al conocimiento de las manchas solares (Wikipedia)</a:t>
            </a:r>
          </a:p>
          <a:p>
            <a:pPr eaLnBrk="1" hangingPunct="1"/>
            <a:endParaRPr lang="es-ES" altLang="es-ES" sz="1600" dirty="0" smtClean="0"/>
          </a:p>
          <a:p>
            <a:pPr eaLnBrk="1" hangingPunct="1"/>
            <a:r>
              <a:rPr lang="es-ES" altLang="es-ES" sz="1600" b="1" dirty="0" smtClean="0"/>
              <a:t>Lanzó 20.000 veces un par de dados anotando los resultados que </a:t>
            </a:r>
          </a:p>
          <a:p>
            <a:pPr eaLnBrk="1" hangingPunct="1"/>
            <a:r>
              <a:rPr lang="es-ES" altLang="es-ES" sz="1600" b="1" dirty="0" smtClean="0"/>
              <a:t>Iban saliendo (parece que para estudiar las leyes estadísticas)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3"/>
          <a:stretch>
            <a:fillRect/>
          </a:stretch>
        </p:blipFill>
        <p:spPr bwMode="auto">
          <a:xfrm>
            <a:off x="1115616" y="2348880"/>
            <a:ext cx="6888593" cy="291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1470597" y="5661248"/>
            <a:ext cx="73036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2400" b="1" dirty="0" smtClean="0"/>
              <a:t>¿Estaban bien equilibrados?</a:t>
            </a:r>
          </a:p>
          <a:p>
            <a:pPr algn="ctr" eaLnBrk="1" hangingPunct="1"/>
            <a:r>
              <a:rPr lang="es-ES" altLang="es-ES" sz="1400" dirty="0" smtClean="0"/>
              <a:t>(suponiendo que todo el proceso de lanzamiento y anotación de los datos fuera correcto)</a:t>
            </a:r>
            <a:endParaRPr lang="es-ES" altLang="es-ES" sz="1400" dirty="0"/>
          </a:p>
        </p:txBody>
      </p:sp>
    </p:spTree>
    <p:extLst>
      <p:ext uri="{BB962C8B-B14F-4D97-AF65-F5344CB8AC3E}">
        <p14:creationId xmlns:p14="http://schemas.microsoft.com/office/powerpoint/2010/main" val="3097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1 CuadroTexto"/>
          <p:cNvSpPr txBox="1">
            <a:spLocks noChangeArrowheads="1"/>
          </p:cNvSpPr>
          <p:nvPr/>
        </p:nvSpPr>
        <p:spPr bwMode="auto">
          <a:xfrm>
            <a:off x="7519988" y="1163638"/>
            <a:ext cx="12696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1400" b="1" dirty="0"/>
              <a:t>Valor </a:t>
            </a:r>
            <a:r>
              <a:rPr lang="ca-ES" altLang="es-ES" sz="1400" b="1" dirty="0" err="1" smtClean="0"/>
              <a:t>teórico</a:t>
            </a:r>
            <a:endParaRPr lang="ca-ES" altLang="es-ES" sz="1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6281638" cy="314651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789040"/>
            <a:ext cx="765684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01630"/>
              </p:ext>
            </p:extLst>
          </p:nvPr>
        </p:nvGraphicFramePr>
        <p:xfrm>
          <a:off x="1977173" y="1697038"/>
          <a:ext cx="5486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Graph" r:id="rId3" imgW="5486400" imgH="3657600" progId="MtbGraph.Document.16">
                  <p:embed/>
                </p:oleObj>
              </mc:Choice>
              <mc:Fallback>
                <p:oleObj name="Graph" r:id="rId3" imgW="5486400" imgH="3657600" progId="MtbGraph.Document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7173" y="1697038"/>
                        <a:ext cx="54864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1 CuadroTexto"/>
          <p:cNvSpPr txBox="1">
            <a:spLocks noChangeArrowheads="1"/>
          </p:cNvSpPr>
          <p:nvPr/>
        </p:nvSpPr>
        <p:spPr bwMode="auto">
          <a:xfrm>
            <a:off x="827584" y="817217"/>
            <a:ext cx="73036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1600" b="1" dirty="0" smtClean="0"/>
              <a:t>Distribución de la máxima discrepancia cuando el dado está equilibrado</a:t>
            </a:r>
          </a:p>
          <a:p>
            <a:pPr eaLnBrk="1" hangingPunct="1"/>
            <a:r>
              <a:rPr lang="es-ES" altLang="es-ES" sz="1600" b="1" dirty="0" smtClean="0"/>
              <a:t>(obtenida por simulación)</a:t>
            </a:r>
            <a:endParaRPr lang="es-ES" altLang="es-ES" sz="1600" b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184400" y="1414463"/>
            <a:ext cx="549275" cy="565150"/>
          </a:xfrm>
          <a:prstGeom prst="straightConnector1">
            <a:avLst/>
          </a:prstGeom>
          <a:ln w="28575">
            <a:solidFill>
              <a:srgbClr val="0033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251331" y="3763453"/>
            <a:ext cx="20569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a-ES" altLang="es-ES" sz="1800" b="1" dirty="0" err="1" smtClean="0"/>
              <a:t>Nuestros</a:t>
            </a:r>
            <a:r>
              <a:rPr lang="ca-ES" altLang="es-ES" sz="1800" b="1" dirty="0" smtClean="0"/>
              <a:t> valores</a:t>
            </a:r>
            <a:endParaRPr lang="ca-ES" altLang="es-ES" sz="1800" b="1" dirty="0"/>
          </a:p>
        </p:txBody>
      </p:sp>
      <p:sp>
        <p:nvSpPr>
          <p:cNvPr id="3" name="2 Rectángulo"/>
          <p:cNvSpPr/>
          <p:nvPr/>
        </p:nvSpPr>
        <p:spPr>
          <a:xfrm>
            <a:off x="5076056" y="4077072"/>
            <a:ext cx="1087437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5813425" y="4913313"/>
            <a:ext cx="90488" cy="6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6309887" y="4077071"/>
            <a:ext cx="836612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7399338" y="4913313"/>
            <a:ext cx="90487" cy="6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cxnSp>
        <p:nvCxnSpPr>
          <p:cNvPr id="5" name="4 Conector recto"/>
          <p:cNvCxnSpPr/>
          <p:nvPr/>
        </p:nvCxnSpPr>
        <p:spPr>
          <a:xfrm>
            <a:off x="7358063" y="4957763"/>
            <a:ext cx="476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0611" y="2135453"/>
            <a:ext cx="4320480" cy="2516364"/>
            <a:chOff x="971600" y="1408265"/>
            <a:chExt cx="4824536" cy="28099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r="22666"/>
            <a:stretch/>
          </p:blipFill>
          <p:spPr>
            <a:xfrm>
              <a:off x="2051720" y="1412776"/>
              <a:ext cx="3744416" cy="280091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77764"/>
            <a:stretch/>
          </p:blipFill>
          <p:spPr>
            <a:xfrm flipH="1">
              <a:off x="971600" y="1408265"/>
              <a:ext cx="1080120" cy="2809940"/>
            </a:xfrm>
            <a:prstGeom prst="rect">
              <a:avLst/>
            </a:prstGeom>
          </p:spPr>
        </p:pic>
        <p:cxnSp>
          <p:nvCxnSpPr>
            <p:cNvPr id="6" name="Conector recto 5"/>
            <p:cNvCxnSpPr/>
            <p:nvPr/>
          </p:nvCxnSpPr>
          <p:spPr>
            <a:xfrm>
              <a:off x="2051720" y="1861450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39" y="1415373"/>
            <a:ext cx="3600400" cy="3407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763688" y="563391"/>
            <a:ext cx="206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Captar la señal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08463" y="5329494"/>
            <a:ext cx="167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Búsqueda </a:t>
            </a:r>
            <a:r>
              <a:rPr lang="es-ES" sz="2000" b="1" dirty="0" smtClean="0"/>
              <a:t>de </a:t>
            </a:r>
            <a:r>
              <a:rPr lang="es-ES" sz="2000" b="1" dirty="0" smtClean="0"/>
              <a:t>conocimiento</a:t>
            </a:r>
            <a:endParaRPr lang="es-ES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43139" y="563391"/>
            <a:ext cx="37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No </a:t>
            </a:r>
            <a:r>
              <a:rPr lang="es-ES" sz="2400" b="1" dirty="0" err="1" smtClean="0"/>
              <a:t>sobreinterpretar</a:t>
            </a:r>
            <a:r>
              <a:rPr lang="es-ES" sz="2400" b="1" dirty="0" smtClean="0"/>
              <a:t> el ruido</a:t>
            </a:r>
            <a:endParaRPr lang="es-ES" sz="2400" b="1" dirty="0"/>
          </a:p>
        </p:txBody>
      </p:sp>
      <p:sp>
        <p:nvSpPr>
          <p:cNvPr id="2" name="Rectángulo 1"/>
          <p:cNvSpPr/>
          <p:nvPr/>
        </p:nvSpPr>
        <p:spPr>
          <a:xfrm>
            <a:off x="4943139" y="3068960"/>
            <a:ext cx="3743661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81613" y="4216400"/>
            <a:ext cx="1087437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9" name="8 Rectángulo"/>
          <p:cNvSpPr/>
          <p:nvPr/>
        </p:nvSpPr>
        <p:spPr>
          <a:xfrm>
            <a:off x="5813425" y="4913313"/>
            <a:ext cx="90488" cy="6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0" name="9 Rectángulo"/>
          <p:cNvSpPr/>
          <p:nvPr/>
        </p:nvSpPr>
        <p:spPr>
          <a:xfrm>
            <a:off x="6545263" y="4217988"/>
            <a:ext cx="836612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11" name="10 Rectángulo"/>
          <p:cNvSpPr/>
          <p:nvPr/>
        </p:nvSpPr>
        <p:spPr>
          <a:xfrm>
            <a:off x="7399338" y="4913313"/>
            <a:ext cx="90487" cy="66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cxnSp>
        <p:nvCxnSpPr>
          <p:cNvPr id="5" name="4 Conector recto"/>
          <p:cNvCxnSpPr/>
          <p:nvPr/>
        </p:nvCxnSpPr>
        <p:spPr>
          <a:xfrm>
            <a:off x="7358063" y="4957763"/>
            <a:ext cx="4762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682625"/>
            <a:ext cx="847725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2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75656" y="1700808"/>
            <a:ext cx="64231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</a:rPr>
              <a:t>Importancia de considerar la variabilidad</a:t>
            </a:r>
          </a:p>
          <a:p>
            <a:endParaRPr lang="es-ES" sz="2800" b="1" dirty="0"/>
          </a:p>
          <a:p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</a:rPr>
              <a:t>Diferencia estadísticamente significativa</a:t>
            </a:r>
          </a:p>
          <a:p>
            <a:endParaRPr lang="es-ES" sz="2800" b="1" dirty="0"/>
          </a:p>
          <a:p>
            <a:r>
              <a:rPr lang="es-ES" sz="2800" b="1" dirty="0" smtClean="0"/>
              <a:t>Dos análisis estadísticos (para secundaria)</a:t>
            </a:r>
            <a:endParaRPr lang="es-ES" sz="28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DDF-760F-4564-8EB6-3A89C0FA0C71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6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0716741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r="9372"/>
          <a:stretch>
            <a:fillRect/>
          </a:stretch>
        </p:blipFill>
        <p:spPr bwMode="auto">
          <a:xfrm>
            <a:off x="4914900" y="1019175"/>
            <a:ext cx="36322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55576" y="908720"/>
            <a:ext cx="3656013" cy="86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s-ES" altLang="es-ES" sz="2200" b="1" dirty="0" smtClean="0"/>
              <a:t>Razonamiento estadístico</a:t>
            </a:r>
          </a:p>
          <a:p>
            <a:pPr algn="ctr" eaLnBrk="1" hangingPunct="1">
              <a:lnSpc>
                <a:spcPct val="120000"/>
              </a:lnSpc>
            </a:pPr>
            <a:r>
              <a:rPr lang="es-ES" altLang="es-ES" sz="2200" b="1" dirty="0" smtClean="0"/>
              <a:t>y avance de la ciencia</a:t>
            </a:r>
            <a:endParaRPr lang="es-ES" altLang="es-ES" sz="2200" b="1" dirty="0"/>
          </a:p>
        </p:txBody>
      </p:sp>
      <p:pic>
        <p:nvPicPr>
          <p:cNvPr id="22533" name="Picture 6" descr="180px-Ronald_Fis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993900"/>
            <a:ext cx="1866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463675" y="4646613"/>
            <a:ext cx="1885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ES" sz="1800"/>
              <a:t>Ronald A. Fisher</a:t>
            </a:r>
          </a:p>
          <a:p>
            <a:pPr algn="ctr" eaLnBrk="1" hangingPunct="1"/>
            <a:r>
              <a:rPr lang="es-ES" altLang="es-ES" sz="1800"/>
              <a:t>(1890-1962)</a:t>
            </a:r>
          </a:p>
          <a:p>
            <a:pPr algn="ctr" eaLnBrk="1" hangingPunct="1"/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3060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61"/>
          <p:cNvGraphicFramePr>
            <a:graphicFrameLocks noGrp="1" noChangeAspect="1"/>
          </p:cNvGraphicFramePr>
          <p:nvPr>
            <p:ph sz="half" idx="1"/>
          </p:nvPr>
        </p:nvGraphicFramePr>
        <p:xfrm>
          <a:off x="5702300" y="4494213"/>
          <a:ext cx="25114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4" imgW="2489200" imgH="711200" progId="Equation.DSMT4">
                  <p:embed/>
                </p:oleObj>
              </mc:Choice>
              <mc:Fallback>
                <p:oleObj name="Equation" r:id="rId4" imgW="2489200" imgH="711200" progId="Equation.DSMT4">
                  <p:embed/>
                  <p:pic>
                    <p:nvPicPr>
                      <p:cNvPr id="24579" name="Object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4494213"/>
                        <a:ext cx="25114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0" name="Group 38"/>
          <p:cNvGrpSpPr>
            <a:grpSpLocks/>
          </p:cNvGrpSpPr>
          <p:nvPr/>
        </p:nvGrpSpPr>
        <p:grpSpPr bwMode="auto">
          <a:xfrm>
            <a:off x="1187624" y="966788"/>
            <a:ext cx="1863071" cy="824508"/>
            <a:chOff x="124" y="558"/>
            <a:chExt cx="1410" cy="624"/>
          </a:xfrm>
        </p:grpSpPr>
        <p:pic>
          <p:nvPicPr>
            <p:cNvPr id="24603" name="Picture 5" descr="tea_cup_smal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4" r="7947"/>
            <a:stretch>
              <a:fillRect/>
            </a:stretch>
          </p:blipFill>
          <p:spPr bwMode="auto">
            <a:xfrm>
              <a:off x="827" y="558"/>
              <a:ext cx="70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4" descr="tea_cup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4" r="7451"/>
            <a:stretch>
              <a:fillRect/>
            </a:stretch>
          </p:blipFill>
          <p:spPr bwMode="auto">
            <a:xfrm>
              <a:off x="124" y="558"/>
              <a:ext cx="737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1" name="Group 58"/>
          <p:cNvGrpSpPr>
            <a:grpSpLocks/>
          </p:cNvGrpSpPr>
          <p:nvPr/>
        </p:nvGrpSpPr>
        <p:grpSpPr bwMode="auto">
          <a:xfrm>
            <a:off x="1187624" y="2478088"/>
            <a:ext cx="3727202" cy="840844"/>
            <a:chOff x="170" y="1264"/>
            <a:chExt cx="2766" cy="624"/>
          </a:xfrm>
        </p:grpSpPr>
        <p:grpSp>
          <p:nvGrpSpPr>
            <p:cNvPr id="24597" name="Group 42"/>
            <p:cNvGrpSpPr>
              <a:grpSpLocks/>
            </p:cNvGrpSpPr>
            <p:nvPr/>
          </p:nvGrpSpPr>
          <p:grpSpPr bwMode="auto">
            <a:xfrm>
              <a:off x="1526" y="1264"/>
              <a:ext cx="1410" cy="624"/>
              <a:chOff x="124" y="558"/>
              <a:chExt cx="1410" cy="624"/>
            </a:xfrm>
          </p:grpSpPr>
          <p:pic>
            <p:nvPicPr>
              <p:cNvPr id="24601" name="Picture 43" descr="tea_cup_sm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4" r="7947"/>
              <a:stretch>
                <a:fillRect/>
              </a:stretch>
            </p:blipFill>
            <p:spPr bwMode="auto">
              <a:xfrm>
                <a:off x="827" y="558"/>
                <a:ext cx="70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2" name="Picture 44" descr="tea_cup_small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4" r="7451"/>
              <a:stretch>
                <a:fillRect/>
              </a:stretch>
            </p:blipFill>
            <p:spPr bwMode="auto">
              <a:xfrm>
                <a:off x="124" y="558"/>
                <a:ext cx="73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98" name="Group 39"/>
            <p:cNvGrpSpPr>
              <a:grpSpLocks/>
            </p:cNvGrpSpPr>
            <p:nvPr/>
          </p:nvGrpSpPr>
          <p:grpSpPr bwMode="auto">
            <a:xfrm>
              <a:off x="170" y="1264"/>
              <a:ext cx="1410" cy="624"/>
              <a:chOff x="124" y="558"/>
              <a:chExt cx="1410" cy="624"/>
            </a:xfrm>
          </p:grpSpPr>
          <p:pic>
            <p:nvPicPr>
              <p:cNvPr id="24599" name="Picture 40" descr="tea_cup_small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4" r="7947"/>
              <a:stretch>
                <a:fillRect/>
              </a:stretch>
            </p:blipFill>
            <p:spPr bwMode="auto">
              <a:xfrm>
                <a:off x="827" y="558"/>
                <a:ext cx="70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00" name="Picture 41" descr="tea_cup_small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4" r="7451"/>
              <a:stretch>
                <a:fillRect/>
              </a:stretch>
            </p:blipFill>
            <p:spPr bwMode="auto">
              <a:xfrm>
                <a:off x="124" y="558"/>
                <a:ext cx="73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4582" name="Group 57"/>
          <p:cNvGrpSpPr>
            <a:grpSpLocks/>
          </p:cNvGrpSpPr>
          <p:nvPr/>
        </p:nvGrpSpPr>
        <p:grpSpPr bwMode="auto">
          <a:xfrm>
            <a:off x="1187624" y="3979863"/>
            <a:ext cx="3859535" cy="1763408"/>
            <a:chOff x="162" y="2084"/>
            <a:chExt cx="2784" cy="1272"/>
          </a:xfrm>
        </p:grpSpPr>
        <p:grpSp>
          <p:nvGrpSpPr>
            <p:cNvPr id="24585" name="Group 45"/>
            <p:cNvGrpSpPr>
              <a:grpSpLocks/>
            </p:cNvGrpSpPr>
            <p:nvPr/>
          </p:nvGrpSpPr>
          <p:grpSpPr bwMode="auto">
            <a:xfrm>
              <a:off x="1518" y="2090"/>
              <a:ext cx="1410" cy="624"/>
              <a:chOff x="124" y="558"/>
              <a:chExt cx="1410" cy="624"/>
            </a:xfrm>
          </p:grpSpPr>
          <p:pic>
            <p:nvPicPr>
              <p:cNvPr id="24595" name="Picture 46" descr="tea_cup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4" r="7947"/>
              <a:stretch>
                <a:fillRect/>
              </a:stretch>
            </p:blipFill>
            <p:spPr bwMode="auto">
              <a:xfrm>
                <a:off x="827" y="558"/>
                <a:ext cx="70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6" name="Picture 47" descr="tea_cup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4" r="7451"/>
              <a:stretch>
                <a:fillRect/>
              </a:stretch>
            </p:blipFill>
            <p:spPr bwMode="auto">
              <a:xfrm>
                <a:off x="124" y="558"/>
                <a:ext cx="73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6" name="Group 48"/>
            <p:cNvGrpSpPr>
              <a:grpSpLocks/>
            </p:cNvGrpSpPr>
            <p:nvPr/>
          </p:nvGrpSpPr>
          <p:grpSpPr bwMode="auto">
            <a:xfrm>
              <a:off x="162" y="2084"/>
              <a:ext cx="1410" cy="624"/>
              <a:chOff x="124" y="558"/>
              <a:chExt cx="1410" cy="624"/>
            </a:xfrm>
          </p:grpSpPr>
          <p:pic>
            <p:nvPicPr>
              <p:cNvPr id="24593" name="Picture 49" descr="tea_cup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4" r="7947"/>
              <a:stretch>
                <a:fillRect/>
              </a:stretch>
            </p:blipFill>
            <p:spPr bwMode="auto">
              <a:xfrm>
                <a:off x="827" y="558"/>
                <a:ext cx="70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4" name="Picture 50" descr="tea_cup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4" r="7451"/>
              <a:stretch>
                <a:fillRect/>
              </a:stretch>
            </p:blipFill>
            <p:spPr bwMode="auto">
              <a:xfrm>
                <a:off x="124" y="558"/>
                <a:ext cx="73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7" name="Group 51"/>
            <p:cNvGrpSpPr>
              <a:grpSpLocks/>
            </p:cNvGrpSpPr>
            <p:nvPr/>
          </p:nvGrpSpPr>
          <p:grpSpPr bwMode="auto">
            <a:xfrm>
              <a:off x="1536" y="2732"/>
              <a:ext cx="1410" cy="624"/>
              <a:chOff x="124" y="558"/>
              <a:chExt cx="1410" cy="624"/>
            </a:xfrm>
          </p:grpSpPr>
          <p:pic>
            <p:nvPicPr>
              <p:cNvPr id="24591" name="Picture 52" descr="tea_cup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4" r="7947"/>
              <a:stretch>
                <a:fillRect/>
              </a:stretch>
            </p:blipFill>
            <p:spPr bwMode="auto">
              <a:xfrm>
                <a:off x="827" y="558"/>
                <a:ext cx="70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2" name="Picture 53" descr="tea_cup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4" r="7451"/>
              <a:stretch>
                <a:fillRect/>
              </a:stretch>
            </p:blipFill>
            <p:spPr bwMode="auto">
              <a:xfrm>
                <a:off x="124" y="558"/>
                <a:ext cx="73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8" name="Group 54"/>
            <p:cNvGrpSpPr>
              <a:grpSpLocks/>
            </p:cNvGrpSpPr>
            <p:nvPr/>
          </p:nvGrpSpPr>
          <p:grpSpPr bwMode="auto">
            <a:xfrm>
              <a:off x="180" y="2726"/>
              <a:ext cx="1410" cy="624"/>
              <a:chOff x="124" y="558"/>
              <a:chExt cx="1410" cy="624"/>
            </a:xfrm>
          </p:grpSpPr>
          <p:pic>
            <p:nvPicPr>
              <p:cNvPr id="24589" name="Picture 55" descr="tea_cup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04" r="7947"/>
              <a:stretch>
                <a:fillRect/>
              </a:stretch>
            </p:blipFill>
            <p:spPr bwMode="auto">
              <a:xfrm>
                <a:off x="827" y="558"/>
                <a:ext cx="70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90" name="Picture 56" descr="tea_cup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4" r="7451"/>
              <a:stretch>
                <a:fillRect/>
              </a:stretch>
            </p:blipFill>
            <p:spPr bwMode="auto">
              <a:xfrm>
                <a:off x="124" y="558"/>
                <a:ext cx="737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583" name="Text Box 59"/>
          <p:cNvSpPr txBox="1">
            <a:spLocks noChangeArrowheads="1"/>
          </p:cNvSpPr>
          <p:nvPr/>
        </p:nvSpPr>
        <p:spPr bwMode="auto">
          <a:xfrm>
            <a:off x="5702300" y="1106488"/>
            <a:ext cx="979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/>
              <a:t>p = 0,5</a:t>
            </a:r>
          </a:p>
        </p:txBody>
      </p:sp>
      <p:graphicFrame>
        <p:nvGraphicFramePr>
          <p:cNvPr id="24584" name="Object 65"/>
          <p:cNvGraphicFramePr>
            <a:graphicFrameLocks noGrp="1" noChangeAspect="1"/>
          </p:cNvGraphicFramePr>
          <p:nvPr>
            <p:ph sz="half" idx="2"/>
          </p:nvPr>
        </p:nvGraphicFramePr>
        <p:xfrm>
          <a:off x="5702300" y="2478088"/>
          <a:ext cx="2044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12" imgW="2044700" imgH="711200" progId="Equation.DSMT4">
                  <p:embed/>
                </p:oleObj>
              </mc:Choice>
              <mc:Fallback>
                <p:oleObj name="Equation" r:id="rId12" imgW="2044700" imgH="711200" progId="Equation.DSMT4">
                  <p:embed/>
                  <p:pic>
                    <p:nvPicPr>
                      <p:cNvPr id="24584" name="Object 6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2478088"/>
                        <a:ext cx="2044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015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899025" y="1717675"/>
            <a:ext cx="2855269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200" b="1" dirty="0" smtClean="0"/>
              <a:t>Rigor metodológico</a:t>
            </a:r>
          </a:p>
          <a:p>
            <a:pPr eaLnBrk="1" hangingPunct="1">
              <a:lnSpc>
                <a:spcPct val="50000"/>
              </a:lnSpc>
            </a:pPr>
            <a:endParaRPr lang="es-ES" altLang="es-ES" sz="2200" b="1" dirty="0" smtClean="0"/>
          </a:p>
          <a:p>
            <a:pPr eaLnBrk="1" hangingPunct="1"/>
            <a:r>
              <a:rPr lang="es-ES" altLang="es-ES" sz="2200" b="1" dirty="0" smtClean="0"/>
              <a:t>Doble ciego</a:t>
            </a:r>
            <a:endParaRPr lang="es-ES" altLang="es-ES" sz="2200" b="1" dirty="0"/>
          </a:p>
        </p:txBody>
      </p:sp>
      <p:pic>
        <p:nvPicPr>
          <p:cNvPr id="26628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717675"/>
            <a:ext cx="35385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SC00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0" y="1665312"/>
            <a:ext cx="38576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4308" name="Picture 4" descr="DSC00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0"/>
          <a:stretch>
            <a:fillRect/>
          </a:stretch>
        </p:blipFill>
        <p:spPr bwMode="auto">
          <a:xfrm>
            <a:off x="5652120" y="1628800"/>
            <a:ext cx="26162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4309" name="Oval 5"/>
          <p:cNvSpPr>
            <a:spLocks noChangeArrowheads="1"/>
          </p:cNvSpPr>
          <p:nvPr/>
        </p:nvSpPr>
        <p:spPr bwMode="auto">
          <a:xfrm>
            <a:off x="1594470" y="3246462"/>
            <a:ext cx="676275" cy="7429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634310" name="AutoShape 6"/>
          <p:cNvSpPr>
            <a:spLocks noChangeArrowheads="1"/>
          </p:cNvSpPr>
          <p:nvPr/>
        </p:nvSpPr>
        <p:spPr bwMode="auto">
          <a:xfrm>
            <a:off x="2299320" y="3541737"/>
            <a:ext cx="3305175" cy="457200"/>
          </a:xfrm>
          <a:prstGeom prst="rightArrow">
            <a:avLst>
              <a:gd name="adj1" fmla="val 50000"/>
              <a:gd name="adj2" fmla="val 180729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2" name="CuadroTexto 1"/>
          <p:cNvSpPr txBox="1"/>
          <p:nvPr/>
        </p:nvSpPr>
        <p:spPr>
          <a:xfrm>
            <a:off x="971600" y="764704"/>
            <a:ext cx="7451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¿Poner una aspirina en el agua del jarrón alarga la vida de las flores?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271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09" grpId="0" animBg="1"/>
      <p:bldP spid="16343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63525" y="908720"/>
            <a:ext cx="8880475" cy="1657350"/>
            <a:chOff x="71437" y="1163588"/>
            <a:chExt cx="8880475" cy="1657350"/>
          </a:xfrm>
        </p:grpSpPr>
        <p:grpSp>
          <p:nvGrpSpPr>
            <p:cNvPr id="30723" name="Grupo 2"/>
            <p:cNvGrpSpPr>
              <a:grpSpLocks/>
            </p:cNvGrpSpPr>
            <p:nvPr/>
          </p:nvGrpSpPr>
          <p:grpSpPr bwMode="auto">
            <a:xfrm>
              <a:off x="71437" y="1163588"/>
              <a:ext cx="4416425" cy="1257300"/>
              <a:chOff x="457200" y="627888"/>
              <a:chExt cx="8089836" cy="2302764"/>
            </a:xfrm>
          </p:grpSpPr>
          <p:grpSp>
            <p:nvGrpSpPr>
              <p:cNvPr id="30742" name="Grupo 1"/>
              <p:cNvGrpSpPr>
                <a:grpSpLocks/>
              </p:cNvGrpSpPr>
              <p:nvPr/>
            </p:nvGrpSpPr>
            <p:grpSpPr bwMode="auto">
              <a:xfrm>
                <a:off x="457200" y="694944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55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56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43" name="Grupo 9"/>
              <p:cNvGrpSpPr>
                <a:grpSpLocks/>
              </p:cNvGrpSpPr>
              <p:nvPr/>
            </p:nvGrpSpPr>
            <p:grpSpPr bwMode="auto">
              <a:xfrm>
                <a:off x="2118360" y="694944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53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54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44" name="Grupo 12"/>
              <p:cNvGrpSpPr>
                <a:grpSpLocks/>
              </p:cNvGrpSpPr>
              <p:nvPr/>
            </p:nvGrpSpPr>
            <p:grpSpPr bwMode="auto">
              <a:xfrm>
                <a:off x="3846036" y="694944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51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52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45" name="Grupo 15"/>
              <p:cNvGrpSpPr>
                <a:grpSpLocks/>
              </p:cNvGrpSpPr>
              <p:nvPr/>
            </p:nvGrpSpPr>
            <p:grpSpPr bwMode="auto">
              <a:xfrm>
                <a:off x="5428488" y="627888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49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50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46" name="Grupo 18"/>
              <p:cNvGrpSpPr>
                <a:grpSpLocks/>
              </p:cNvGrpSpPr>
              <p:nvPr/>
            </p:nvGrpSpPr>
            <p:grpSpPr bwMode="auto">
              <a:xfrm>
                <a:off x="7160196" y="627888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47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8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30724" name="Grupo 22"/>
            <p:cNvGrpSpPr>
              <a:grpSpLocks/>
            </p:cNvGrpSpPr>
            <p:nvPr/>
          </p:nvGrpSpPr>
          <p:grpSpPr bwMode="auto">
            <a:xfrm>
              <a:off x="4535487" y="1163588"/>
              <a:ext cx="4416425" cy="1257300"/>
              <a:chOff x="457200" y="627888"/>
              <a:chExt cx="8089836" cy="2302764"/>
            </a:xfrm>
          </p:grpSpPr>
          <p:grpSp>
            <p:nvGrpSpPr>
              <p:cNvPr id="30727" name="Grupo 23"/>
              <p:cNvGrpSpPr>
                <a:grpSpLocks/>
              </p:cNvGrpSpPr>
              <p:nvPr/>
            </p:nvGrpSpPr>
            <p:grpSpPr bwMode="auto">
              <a:xfrm>
                <a:off x="457200" y="694944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40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41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28" name="Grupo 24"/>
              <p:cNvGrpSpPr>
                <a:grpSpLocks/>
              </p:cNvGrpSpPr>
              <p:nvPr/>
            </p:nvGrpSpPr>
            <p:grpSpPr bwMode="auto">
              <a:xfrm>
                <a:off x="2118360" y="694944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38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9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29" name="Grupo 25"/>
              <p:cNvGrpSpPr>
                <a:grpSpLocks/>
              </p:cNvGrpSpPr>
              <p:nvPr/>
            </p:nvGrpSpPr>
            <p:grpSpPr bwMode="auto">
              <a:xfrm>
                <a:off x="3846036" y="694944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36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7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30" name="Grupo 26"/>
              <p:cNvGrpSpPr>
                <a:grpSpLocks/>
              </p:cNvGrpSpPr>
              <p:nvPr/>
            </p:nvGrpSpPr>
            <p:grpSpPr bwMode="auto">
              <a:xfrm>
                <a:off x="5428488" y="627888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34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5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731" name="Grupo 27"/>
              <p:cNvGrpSpPr>
                <a:grpSpLocks/>
              </p:cNvGrpSpPr>
              <p:nvPr/>
            </p:nvGrpSpPr>
            <p:grpSpPr bwMode="auto">
              <a:xfrm>
                <a:off x="7160196" y="627888"/>
                <a:ext cx="1386840" cy="2235708"/>
                <a:chOff x="457200" y="694944"/>
                <a:chExt cx="1386840" cy="2235708"/>
              </a:xfrm>
            </p:grpSpPr>
            <p:pic>
              <p:nvPicPr>
                <p:cNvPr id="30732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>
                  <a:off x="457200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33" name="Picture 2" descr="Rosa Preservada en Jarró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251" t="21761" r="28261"/>
                <a:stretch>
                  <a:fillRect/>
                </a:stretch>
              </p:blipFill>
              <p:spPr bwMode="auto">
                <a:xfrm flipH="1">
                  <a:off x="1057656" y="694944"/>
                  <a:ext cx="786384" cy="22357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725" name="CuadroTexto 3"/>
            <p:cNvSpPr txBox="1">
              <a:spLocks noChangeArrowheads="1"/>
            </p:cNvSpPr>
            <p:nvPr/>
          </p:nvSpPr>
          <p:spPr bwMode="auto">
            <a:xfrm>
              <a:off x="274637" y="2420888"/>
              <a:ext cx="85947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ES" altLang="es-ES" b="1"/>
                <a:t>1           2           3           4           5          6           7           8           9          10</a:t>
              </a:r>
            </a:p>
          </p:txBody>
        </p:sp>
      </p:grpSp>
      <p:pic>
        <p:nvPicPr>
          <p:cNvPr id="3072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85" y="3284984"/>
            <a:ext cx="4261450" cy="293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3 Imagen" descr="PilasCollba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6" y="1700237"/>
            <a:ext cx="23368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4 Imagen" descr="PilasIk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/>
          <a:stretch>
            <a:fillRect/>
          </a:stretch>
        </p:blipFill>
        <p:spPr bwMode="auto">
          <a:xfrm>
            <a:off x="2516286" y="1700237"/>
            <a:ext cx="2078038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5 Imagen" descr="PilasCaprab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27344"/>
          <a:stretch>
            <a:fillRect/>
          </a:stretch>
        </p:blipFill>
        <p:spPr bwMode="auto">
          <a:xfrm>
            <a:off x="4516536" y="1628800"/>
            <a:ext cx="1928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6 Imagen" descr="PilasLid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5"/>
          <a:stretch>
            <a:fillRect/>
          </a:stretch>
        </p:blipFill>
        <p:spPr bwMode="auto">
          <a:xfrm>
            <a:off x="6588224" y="1628800"/>
            <a:ext cx="200025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852836" y="692696"/>
            <a:ext cx="3071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¿Duran más las pilas caras?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3810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1 Imagen" descr="CajaPila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46100"/>
            <a:ext cx="33829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 descr="CajaPila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" t="17339" r="13609"/>
          <a:stretch>
            <a:fillRect/>
          </a:stretch>
        </p:blipFill>
        <p:spPr bwMode="auto">
          <a:xfrm>
            <a:off x="2803511" y="3645024"/>
            <a:ext cx="41433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4643438" y="577850"/>
            <a:ext cx="4214812" cy="2000250"/>
            <a:chOff x="1857356" y="1971278"/>
            <a:chExt cx="7000924" cy="3243672"/>
          </a:xfrm>
        </p:grpSpPr>
        <p:pic>
          <p:nvPicPr>
            <p:cNvPr id="3381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81"/>
            <a:stretch>
              <a:fillRect/>
            </a:stretch>
          </p:blipFill>
          <p:spPr bwMode="auto">
            <a:xfrm>
              <a:off x="2000232" y="1971278"/>
              <a:ext cx="2714644" cy="1100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33" b="8264"/>
            <a:stretch>
              <a:fillRect/>
            </a:stretch>
          </p:blipFill>
          <p:spPr bwMode="auto">
            <a:xfrm>
              <a:off x="1857356" y="2000240"/>
              <a:ext cx="7000924" cy="3214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21 Conector recto"/>
            <p:cNvCxnSpPr/>
            <p:nvPr/>
          </p:nvCxnSpPr>
          <p:spPr>
            <a:xfrm rot="5400000">
              <a:off x="1976364" y="2487403"/>
              <a:ext cx="571504" cy="2638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Rectángulo"/>
            <p:cNvSpPr/>
            <p:nvPr/>
          </p:nvSpPr>
          <p:spPr>
            <a:xfrm rot="20592038">
              <a:off x="4594441" y="4301059"/>
              <a:ext cx="1624320" cy="26258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sp>
          <p:nvSpPr>
            <p:cNvPr id="24" name="23 Trapecio"/>
            <p:cNvSpPr/>
            <p:nvPr/>
          </p:nvSpPr>
          <p:spPr>
            <a:xfrm rot="15192038">
              <a:off x="5741177" y="3997719"/>
              <a:ext cx="517442" cy="506282"/>
            </a:xfrm>
            <a:prstGeom prst="trapezoid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ES"/>
            </a:p>
          </p:txBody>
        </p:sp>
        <p:cxnSp>
          <p:nvCxnSpPr>
            <p:cNvPr id="25" name="24 Conector recto"/>
            <p:cNvCxnSpPr/>
            <p:nvPr/>
          </p:nvCxnSpPr>
          <p:spPr>
            <a:xfrm flipV="1">
              <a:off x="6216123" y="3786191"/>
              <a:ext cx="284783" cy="2136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flipV="1">
              <a:off x="6287320" y="3999860"/>
              <a:ext cx="355978" cy="1441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 flipV="1">
              <a:off x="6358515" y="4216105"/>
              <a:ext cx="427175" cy="695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46 Flecha izquierda"/>
          <p:cNvSpPr/>
          <p:nvPr/>
        </p:nvSpPr>
        <p:spPr>
          <a:xfrm rot="4010003">
            <a:off x="6657181" y="2245519"/>
            <a:ext cx="428625" cy="312738"/>
          </a:xfrm>
          <a:prstGeom prst="leftArrow">
            <a:avLst>
              <a:gd name="adj1" fmla="val 50000"/>
              <a:gd name="adj2" fmla="val 446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64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752474" y="188640"/>
            <a:ext cx="7573963" cy="45720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s-ES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Distribución de referencia</a:t>
            </a:r>
            <a:endParaRPr lang="es-ES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819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4700"/>
            <a:ext cx="7250113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87061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07504" y="404664"/>
            <a:ext cx="8856984" cy="6264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5004048" y="587727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6 Elipse"/>
          <p:cNvSpPr/>
          <p:nvPr/>
        </p:nvSpPr>
        <p:spPr>
          <a:xfrm>
            <a:off x="7596336" y="48691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2411760" y="630932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11 Elipse"/>
          <p:cNvSpPr/>
          <p:nvPr/>
        </p:nvSpPr>
        <p:spPr>
          <a:xfrm>
            <a:off x="971600" y="16288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12 Elipse"/>
          <p:cNvSpPr/>
          <p:nvPr/>
        </p:nvSpPr>
        <p:spPr>
          <a:xfrm>
            <a:off x="4211960" y="2564904"/>
            <a:ext cx="288032" cy="28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DDF-760F-4564-8EB6-3A89C0FA0C71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41DDF-760F-4564-8EB6-3A89C0FA0C71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2267744" y="2204864"/>
            <a:ext cx="5108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Pero… ¿Duran más las pila caras?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3661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2400" y="2022811"/>
            <a:ext cx="8826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La señal y el ruido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25364" y="3717032"/>
            <a:ext cx="56631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/>
              <a:t>VI Foro de Estadística Aplicada</a:t>
            </a:r>
          </a:p>
          <a:p>
            <a:pPr algn="ctr"/>
            <a:r>
              <a:rPr lang="es-ES" sz="2400" b="1" dirty="0" smtClean="0"/>
              <a:t>Xalapa, 18 de mayo de 2016</a:t>
            </a:r>
          </a:p>
          <a:p>
            <a:pPr algn="ctr"/>
            <a:endParaRPr lang="es-ES" sz="2400" b="1" dirty="0" smtClean="0"/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Pere Grima</a:t>
            </a:r>
          </a:p>
          <a:p>
            <a:pPr algn="ctr"/>
            <a:r>
              <a:rPr lang="es-ES" sz="2000" dirty="0" err="1" smtClean="0"/>
              <a:t>Universitat</a:t>
            </a:r>
            <a:r>
              <a:rPr lang="es-ES" sz="2000" dirty="0" smtClean="0"/>
              <a:t> </a:t>
            </a:r>
            <a:r>
              <a:rPr lang="es-ES" sz="2000" dirty="0" err="1" smtClean="0"/>
              <a:t>Politècnica</a:t>
            </a:r>
            <a:r>
              <a:rPr lang="es-ES" sz="2000" dirty="0" smtClean="0"/>
              <a:t> de Catalunya – </a:t>
            </a:r>
            <a:r>
              <a:rPr lang="es-ES" sz="2000" dirty="0" err="1" smtClean="0"/>
              <a:t>BarcelonaTech</a:t>
            </a:r>
            <a:endParaRPr lang="es-ES" sz="2000" dirty="0" smtClean="0"/>
          </a:p>
          <a:p>
            <a:pPr algn="ctr"/>
            <a:r>
              <a:rPr lang="es-ES" sz="2000" dirty="0" smtClean="0"/>
              <a:t>pere.grima@upc.edu</a:t>
            </a:r>
            <a:endParaRPr lang="es-ES" sz="2000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152400" y="3068960"/>
            <a:ext cx="8826500" cy="0"/>
          </a:xfrm>
          <a:prstGeom prst="line">
            <a:avLst/>
          </a:prstGeom>
          <a:noFill/>
          <a:ln w="76200">
            <a:solidFill>
              <a:srgbClr val="254B7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3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0611" y="2135453"/>
            <a:ext cx="4320480" cy="2516364"/>
            <a:chOff x="971600" y="1408265"/>
            <a:chExt cx="4824536" cy="280994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r="22666"/>
            <a:stretch/>
          </p:blipFill>
          <p:spPr>
            <a:xfrm>
              <a:off x="2051720" y="1412776"/>
              <a:ext cx="3744416" cy="2800919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77764"/>
            <a:stretch/>
          </p:blipFill>
          <p:spPr>
            <a:xfrm flipH="1">
              <a:off x="971600" y="1408265"/>
              <a:ext cx="1080120" cy="2809940"/>
            </a:xfrm>
            <a:prstGeom prst="rect">
              <a:avLst/>
            </a:prstGeom>
          </p:spPr>
        </p:pic>
        <p:cxnSp>
          <p:nvCxnSpPr>
            <p:cNvPr id="6" name="Conector recto 5"/>
            <p:cNvCxnSpPr/>
            <p:nvPr/>
          </p:nvCxnSpPr>
          <p:spPr>
            <a:xfrm>
              <a:off x="2051720" y="1861450"/>
              <a:ext cx="230425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39" y="1415373"/>
            <a:ext cx="3600400" cy="340703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763688" y="563391"/>
            <a:ext cx="206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Captar la señal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008463" y="5329494"/>
            <a:ext cx="167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Búsqueda del conocimiento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471117" y="5329494"/>
            <a:ext cx="2522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Evitar</a:t>
            </a:r>
            <a:r>
              <a:rPr lang="es-ES" b="1" dirty="0" smtClean="0"/>
              <a:t> la arbitrariedad</a:t>
            </a:r>
          </a:p>
          <a:p>
            <a:pPr algn="ctr"/>
            <a:r>
              <a:rPr lang="es-ES" sz="2000" b="1" dirty="0" smtClean="0"/>
              <a:t>Superstición</a:t>
            </a:r>
            <a:endParaRPr lang="es-ES" sz="20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943139" y="563391"/>
            <a:ext cx="37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No </a:t>
            </a:r>
            <a:r>
              <a:rPr lang="es-ES" sz="2400" b="1" dirty="0" err="1" smtClean="0"/>
              <a:t>sobreinterpretar</a:t>
            </a:r>
            <a:r>
              <a:rPr lang="es-ES" sz="2400" b="1" dirty="0" smtClean="0"/>
              <a:t> el ruido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78727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6114" y="1844824"/>
            <a:ext cx="5531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Importancia de considerar la variabilidad</a:t>
            </a:r>
          </a:p>
          <a:p>
            <a:endParaRPr lang="es-ES" sz="2400" b="1" dirty="0"/>
          </a:p>
          <a:p>
            <a:r>
              <a:rPr lang="es-ES" sz="2400" b="1" dirty="0" smtClean="0"/>
              <a:t>Diferencia estadísticamente significativa</a:t>
            </a:r>
          </a:p>
          <a:p>
            <a:endParaRPr lang="es-ES" sz="2400" b="1" dirty="0"/>
          </a:p>
          <a:p>
            <a:r>
              <a:rPr lang="es-ES" sz="2400" b="1" dirty="0" smtClean="0"/>
              <a:t>Dos análisis estadísticos (para secundaria)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8425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6114" y="1844824"/>
            <a:ext cx="5531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Importancia de considerar la variabilidad</a:t>
            </a:r>
          </a:p>
          <a:p>
            <a:endParaRPr lang="es-ES" sz="2400" b="1" dirty="0"/>
          </a:p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Diferencia estadísticamente significativa</a:t>
            </a:r>
          </a:p>
          <a:p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ES" sz="2400" b="1" dirty="0" smtClean="0">
                <a:solidFill>
                  <a:schemeClr val="bg1">
                    <a:lumMod val="75000"/>
                  </a:schemeClr>
                </a:solidFill>
              </a:rPr>
              <a:t>Dos análisis estadísticos (para secundaria)</a:t>
            </a:r>
            <a:endParaRPr lang="es-ES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5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/>
          <a:stretch/>
        </p:blipFill>
        <p:spPr bwMode="auto">
          <a:xfrm>
            <a:off x="1440672" y="2618085"/>
            <a:ext cx="6296025" cy="97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2988367" y="1259468"/>
                <a:ext cx="31232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/>
                  <a:t>Peso de un huevo: </a:t>
                </a:r>
                <a14:m>
                  <m:oMath xmlns:m="http://schemas.openxmlformats.org/officeDocument/2006/math">
                    <m:r>
                      <a:rPr lang="es-ES" b="1" i="1">
                        <a:latin typeface="Cambria Math"/>
                        <a:ea typeface="Cambria Math"/>
                      </a:rPr>
                      <m:t>𝑿</m:t>
                    </m:r>
                    <m:r>
                      <a:rPr lang="es-ES" b="1" i="1">
                        <a:latin typeface="Cambria Math"/>
                        <a:ea typeface="Cambria Math"/>
                      </a:rPr>
                      <m:t>~</m:t>
                    </m:r>
                    <m:r>
                      <a:rPr lang="es-ES" b="1" i="1">
                        <a:latin typeface="Cambria Math"/>
                        <a:ea typeface="Cambria Math"/>
                      </a:rPr>
                      <m:t>𝑵</m:t>
                    </m:r>
                    <m:d>
                      <m:dPr>
                        <m:ctrlPr>
                          <a:rPr lang="es-E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s-ES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es-ES" b="1" i="1">
                            <a:latin typeface="Cambria Math"/>
                            <a:ea typeface="Cambria Math"/>
                          </a:rPr>
                          <m:t>; </m:t>
                        </m:r>
                        <m:r>
                          <a:rPr lang="es-ES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</m:d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67" y="1259468"/>
                <a:ext cx="312322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5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804628" y="1750922"/>
                <a:ext cx="4367478" cy="348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a-ES" sz="1662" b="1" dirty="0" smtClean="0"/>
                  <a:t>Peso de una </a:t>
                </a:r>
                <a:r>
                  <a:rPr lang="es-ES" sz="1662" b="1" dirty="0" smtClean="0"/>
                  <a:t>docena</a:t>
                </a:r>
                <a:r>
                  <a:rPr lang="ca-ES" sz="1662" b="1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662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62" b="1" i="1">
                            <a:latin typeface="Cambria Math"/>
                          </a:rPr>
                          <m:t> </m:t>
                        </m:r>
                        <m:r>
                          <a:rPr lang="es-ES" sz="1662" b="1" i="1">
                            <a:latin typeface="Cambria Math"/>
                          </a:rPr>
                          <m:t>𝑫</m:t>
                        </m:r>
                        <m:r>
                          <a:rPr lang="es-ES" sz="1662" b="1" i="1">
                            <a:latin typeface="Cambria Math"/>
                          </a:rPr>
                          <m:t>=</m:t>
                        </m:r>
                        <m:r>
                          <a:rPr lang="es-ES" sz="1662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ES" sz="1662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s-ES" sz="1662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s-ES" sz="1662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62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s-ES" sz="1662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s-ES" sz="1662" b="1" i="1">
                        <a:latin typeface="Cambria Math"/>
                      </a:rPr>
                      <m:t>+</m:t>
                    </m:r>
                    <m:r>
                      <a:rPr lang="es-ES" sz="1662" b="1" i="1">
                        <a:latin typeface="Cambria Math"/>
                        <a:ea typeface="Cambria Math"/>
                      </a:rPr>
                      <m:t>⋯+</m:t>
                    </m:r>
                    <m:sSub>
                      <m:sSubPr>
                        <m:ctrlPr>
                          <a:rPr lang="es-ES" sz="1662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s-ES" sz="1662" b="1" i="1"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s-ES" sz="1662" b="1" i="1">
                            <a:latin typeface="Cambria Math"/>
                            <a:ea typeface="Cambria Math"/>
                          </a:rPr>
                          <m:t>𝟏𝟐</m:t>
                        </m:r>
                      </m:sub>
                    </m:sSub>
                  </m:oMath>
                </a14:m>
                <a:endParaRPr lang="ca-ES" sz="1662" b="1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28" y="1750922"/>
                <a:ext cx="4367478" cy="348109"/>
              </a:xfrm>
              <a:prstGeom prst="rect">
                <a:avLst/>
              </a:prstGeom>
              <a:blipFill rotWithShape="0">
                <a:blip r:embed="rId5"/>
                <a:stretch>
                  <a:fillRect l="-978" t="-5263" b="-245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451497" y="2223473"/>
                <a:ext cx="6729369" cy="353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554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62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62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62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ES" sz="1662" b="1" i="1">
                                  <a:latin typeface="Cambria Math"/>
                                </a:rPr>
                                <m:t>𝑫</m:t>
                              </m:r>
                            </m:sub>
                          </m:sSub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𝟏𝟐</m:t>
                      </m:r>
                      <m:r>
                        <a:rPr lang="es-ES" sz="1662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62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𝟏𝟐</m:t>
                      </m:r>
                      <m:r>
                        <a:rPr lang="es-ES" sz="1662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            </m:t>
                      </m:r>
                      <m:r>
                        <a:rPr lang="es-ES" sz="1662" b="1" i="1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62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62" b="1" i="1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s-ES" sz="1662" b="1" i="1">
                                  <a:latin typeface="Cambria Math"/>
                                </a:rPr>
                                <m:t>𝑫</m:t>
                              </m:r>
                            </m:sub>
                          </m:sSub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𝟏𝟐</m:t>
                      </m:r>
                      <m:r>
                        <a:rPr lang="es-ES" sz="1662" b="1" i="1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62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𝟏𝟐</m:t>
                      </m:r>
                      <m:sSup>
                        <m:sSup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62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es-ES" sz="1662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1662" b="1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497" y="2223473"/>
                <a:ext cx="6729369" cy="353751"/>
              </a:xfrm>
              <a:prstGeom prst="rect">
                <a:avLst/>
              </a:prstGeom>
              <a:blipFill rotWithShape="0"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49" y="4751649"/>
            <a:ext cx="6172200" cy="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808744" y="3790522"/>
                <a:ext cx="4129977" cy="348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62" b="1" dirty="0" smtClean="0"/>
                  <a:t>Peso de un huevo multiplicado por </a:t>
                </a:r>
                <a:r>
                  <a:rPr lang="es-ES" sz="1662" b="1" dirty="0"/>
                  <a:t>12: </a:t>
                </a:r>
                <a14:m>
                  <m:oMath xmlns:m="http://schemas.openxmlformats.org/officeDocument/2006/math">
                    <m:r>
                      <a:rPr lang="es-ES" sz="1662" b="1" i="1">
                        <a:latin typeface="Cambria Math"/>
                      </a:rPr>
                      <m:t>𝟏𝟐</m:t>
                    </m:r>
                    <m:r>
                      <a:rPr lang="es-ES" sz="1662" b="1" i="1">
                        <a:latin typeface="Cambria Math"/>
                      </a:rPr>
                      <m:t>𝑿</m:t>
                    </m:r>
                  </m:oMath>
                </a14:m>
                <a:endParaRPr lang="es-ES" sz="1662" b="1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44" y="3790522"/>
                <a:ext cx="4129977" cy="348109"/>
              </a:xfrm>
              <a:prstGeom prst="rect">
                <a:avLst/>
              </a:prstGeom>
              <a:blipFill rotWithShape="0">
                <a:blip r:embed="rId8"/>
                <a:stretch>
                  <a:fillRect l="-1034" t="-7018" b="-2456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CuadroTexto"/>
              <p:cNvSpPr txBox="1"/>
              <p:nvPr/>
            </p:nvSpPr>
            <p:spPr>
              <a:xfrm>
                <a:off x="1424552" y="4350800"/>
                <a:ext cx="7267662" cy="353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554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662" b="1" i="1" smtClean="0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62" b="1" i="1">
                              <a:latin typeface="Cambria Math"/>
                            </a:rPr>
                            <m:t>𝟏𝟐</m:t>
                          </m:r>
                          <m:r>
                            <a:rPr lang="es-ES" sz="1662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𝟏𝟐</m:t>
                      </m:r>
                      <m:r>
                        <a:rPr lang="es-ES" sz="1662" b="1" i="1">
                          <a:latin typeface="Cambria Math"/>
                        </a:rPr>
                        <m:t>𝑬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62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𝟏𝟐</m:t>
                      </m:r>
                      <m:r>
                        <a:rPr lang="es-ES" sz="1662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           </m:t>
                      </m:r>
                      <m:r>
                        <a:rPr lang="es-ES" sz="1662" b="1" i="1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62" b="1" i="1">
                              <a:latin typeface="Cambria Math"/>
                            </a:rPr>
                            <m:t>𝟏𝟐</m:t>
                          </m:r>
                          <m:r>
                            <a:rPr lang="es-ES" sz="1662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62" b="1" i="1">
                              <a:latin typeface="Cambria Math"/>
                            </a:rPr>
                            <m:t>𝟏𝟐</m:t>
                          </m:r>
                        </m:e>
                        <m:sup>
                          <m:r>
                            <a:rPr lang="es-ES" sz="1662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s-ES" sz="1662" b="1" i="1">
                          <a:latin typeface="Cambria Math"/>
                        </a:rPr>
                        <m:t>𝑽</m:t>
                      </m:r>
                      <m:d>
                        <m:d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62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s-ES" sz="1662" b="1" i="1">
                          <a:latin typeface="Cambria Math"/>
                        </a:rPr>
                        <m:t>=</m:t>
                      </m:r>
                      <m:r>
                        <a:rPr lang="es-ES" sz="1662" b="1" i="1">
                          <a:latin typeface="Cambria Math"/>
                        </a:rPr>
                        <m:t>𝟏𝟒𝟒</m:t>
                      </m:r>
                      <m:sSup>
                        <m:sSupPr>
                          <m:ctrlPr>
                            <a:rPr lang="es-ES" sz="1662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62" b="1" i="1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es-ES" sz="1662" b="1" i="1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ES" sz="1662" b="1" dirty="0"/>
              </a:p>
            </p:txBody>
          </p:sp>
        </mc:Choice>
        <mc:Fallback xmlns="">
          <p:sp>
            <p:nvSpPr>
              <p:cNvPr id="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552" y="4350800"/>
                <a:ext cx="7267662" cy="353751"/>
              </a:xfrm>
              <a:prstGeom prst="rect">
                <a:avLst/>
              </a:prstGeom>
              <a:blipFill rotWithShape="0">
                <a:blip r:embed="rId9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808744" y="2165556"/>
            <a:ext cx="7560840" cy="147946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11" name="10 Rectángulo"/>
          <p:cNvSpPr/>
          <p:nvPr/>
        </p:nvSpPr>
        <p:spPr>
          <a:xfrm>
            <a:off x="857509" y="4217750"/>
            <a:ext cx="7632848" cy="1515506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7" name="6 CuadroTexto"/>
          <p:cNvSpPr txBox="1"/>
          <p:nvPr/>
        </p:nvSpPr>
        <p:spPr>
          <a:xfrm>
            <a:off x="1458196" y="6021288"/>
            <a:ext cx="7035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Tiene más variabilidad el peso de un huevo multiplicado per 12 !</a:t>
            </a:r>
            <a:endParaRPr lang="es-ES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967985" y="349818"/>
            <a:ext cx="520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/>
              <a:t>¿Es lo mismo el peso de una docena de huevos </a:t>
            </a:r>
          </a:p>
          <a:p>
            <a:pPr algn="ctr"/>
            <a:r>
              <a:rPr lang="es-ES" sz="2000" b="1" dirty="0" smtClean="0"/>
              <a:t>que el peso de un huevo multiplicado por 12?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21204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6" grpId="0" animBg="1"/>
      <p:bldP spid="11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91125" y="1760627"/>
            <a:ext cx="1710936" cy="9467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2" name="Rectángulo 1"/>
          <p:cNvSpPr/>
          <p:nvPr/>
        </p:nvSpPr>
        <p:spPr>
          <a:xfrm>
            <a:off x="2747374" y="2593281"/>
            <a:ext cx="832655" cy="228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sp>
        <p:nvSpPr>
          <p:cNvPr id="4" name="Rectángulo 3"/>
          <p:cNvSpPr/>
          <p:nvPr/>
        </p:nvSpPr>
        <p:spPr>
          <a:xfrm>
            <a:off x="3112374" y="1646564"/>
            <a:ext cx="79843" cy="23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62"/>
          </a:p>
        </p:txBody>
      </p:sp>
      <p:cxnSp>
        <p:nvCxnSpPr>
          <p:cNvPr id="6" name="Conector recto 5"/>
          <p:cNvCxnSpPr/>
          <p:nvPr/>
        </p:nvCxnSpPr>
        <p:spPr>
          <a:xfrm>
            <a:off x="3112373" y="1509689"/>
            <a:ext cx="0" cy="4904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3175108" y="1646564"/>
            <a:ext cx="0" cy="2395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4150338" y="2000158"/>
            <a:ext cx="0" cy="45624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4150333" y="206426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dirty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333" y="2064262"/>
                <a:ext cx="33855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3169473" y="1344081"/>
                <a:ext cx="13019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473" y="1344081"/>
                <a:ext cx="130195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5998000" y="2023075"/>
                <a:ext cx="754181" cy="635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15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sz="2215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1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15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s-ES" sz="2215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ES" sz="2215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000" y="2023075"/>
                <a:ext cx="754181" cy="6359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2319299" y="3630386"/>
            <a:ext cx="4836773" cy="737932"/>
            <a:chOff x="2255594" y="3307202"/>
            <a:chExt cx="4836773" cy="737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2" name="CuadroTexto 4101"/>
                <p:cNvSpPr txBox="1"/>
                <p:nvPr/>
              </p:nvSpPr>
              <p:spPr>
                <a:xfrm>
                  <a:off x="2555776" y="3645024"/>
                  <a:ext cx="41964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2000" b="1" dirty="0"/>
                    <a:t>¿</a:t>
                  </a:r>
                  <a:r>
                    <a:rPr lang="ca-ES" sz="2000" b="1" dirty="0" smtClean="0"/>
                    <a:t>Cual debe ser el valor nominal de </a:t>
                  </a:r>
                  <a14:m>
                    <m:oMath xmlns:m="http://schemas.openxmlformats.org/officeDocument/2006/math">
                      <m:r>
                        <a:rPr lang="ca-ES" sz="2000" b="1" i="1" dirty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ca-ES" sz="2000" dirty="0"/>
                    <a:t>?</a:t>
                  </a:r>
                </a:p>
              </p:txBody>
            </p:sp>
          </mc:Choice>
          <mc:Fallback xmlns="">
            <p:sp>
              <p:nvSpPr>
                <p:cNvPr id="4102" name="CuadroTexto 4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3645024"/>
                  <a:ext cx="4196405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99" t="-9091" r="-581" b="-2575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uadroTexto 6"/>
            <p:cNvSpPr txBox="1"/>
            <p:nvPr/>
          </p:nvSpPr>
          <p:spPr>
            <a:xfrm>
              <a:off x="2255594" y="3307202"/>
              <a:ext cx="4836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Especificaciones para la intensidad: 10 ± 3 A</a:t>
              </a:r>
              <a:endParaRPr lang="es-ES" sz="2000" b="1" dirty="0"/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5853984" y="1511198"/>
            <a:ext cx="13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Ley de Ohm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uadroTexto 62"/>
              <p:cNvSpPr txBox="1"/>
              <p:nvPr/>
            </p:nvSpPr>
            <p:spPr>
              <a:xfrm>
                <a:off x="2572917" y="2818412"/>
                <a:ext cx="1228413" cy="348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62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s-ES" sz="1662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62" b="1" dirty="0"/>
              </a:p>
            </p:txBody>
          </p:sp>
        </mc:Choice>
        <mc:Fallback xmlns="">
          <p:sp>
            <p:nvSpPr>
              <p:cNvPr id="63" name="Cuadro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917" y="2818412"/>
                <a:ext cx="1228413" cy="348109"/>
              </a:xfrm>
              <a:prstGeom prst="rect">
                <a:avLst/>
              </a:prstGeom>
              <a:blipFill rotWithShape="0"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192673" y="292862"/>
            <a:ext cx="4836773" cy="737932"/>
            <a:chOff x="2136735" y="332656"/>
            <a:chExt cx="4836773" cy="737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02" name="CuadroTexto 4101"/>
                <p:cNvSpPr txBox="1"/>
                <p:nvPr/>
              </p:nvSpPr>
              <p:spPr>
                <a:xfrm>
                  <a:off x="2436917" y="670478"/>
                  <a:ext cx="419640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a-ES" sz="2000" b="1" dirty="0"/>
                    <a:t>¿</a:t>
                  </a:r>
                  <a:r>
                    <a:rPr lang="ca-ES" sz="2000" b="1" dirty="0" smtClean="0"/>
                    <a:t>Cual debe ser el valor nominal de </a:t>
                  </a:r>
                  <a14:m>
                    <m:oMath xmlns:m="http://schemas.openxmlformats.org/officeDocument/2006/math">
                      <m:r>
                        <a:rPr lang="ca-ES" sz="2000" b="1" i="1" dirty="0">
                          <a:latin typeface="Cambria Math"/>
                        </a:rPr>
                        <m:t>𝑹</m:t>
                      </m:r>
                    </m:oMath>
                  </a14:m>
                  <a:r>
                    <a:rPr lang="ca-ES" sz="2000" dirty="0"/>
                    <a:t>?</a:t>
                  </a:r>
                </a:p>
              </p:txBody>
            </p:sp>
          </mc:Choice>
          <mc:Fallback xmlns="">
            <p:sp>
              <p:nvSpPr>
                <p:cNvPr id="4102" name="CuadroTexto 4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6917" y="670478"/>
                  <a:ext cx="4196405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99" t="-7576" r="-581" b="-2575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CuadroTexto 6"/>
            <p:cNvSpPr txBox="1"/>
            <p:nvPr/>
          </p:nvSpPr>
          <p:spPr>
            <a:xfrm>
              <a:off x="2136735" y="332656"/>
              <a:ext cx="4836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/>
                <a:t>Especificaciones para la intensidad: 10 ± 3 A</a:t>
              </a:r>
              <a:endParaRPr lang="es-ES" sz="2000" b="1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89484" y="2972443"/>
            <a:ext cx="2414321" cy="2655007"/>
            <a:chOff x="1168012" y="1968027"/>
            <a:chExt cx="2414321" cy="2655007"/>
          </a:xfrm>
        </p:grpSpPr>
        <p:grpSp>
          <p:nvGrpSpPr>
            <p:cNvPr id="9" name="Grupo 8"/>
            <p:cNvGrpSpPr/>
            <p:nvPr/>
          </p:nvGrpSpPr>
          <p:grpSpPr>
            <a:xfrm>
              <a:off x="1168012" y="1968027"/>
              <a:ext cx="2414321" cy="2229656"/>
              <a:chOff x="586362" y="4099561"/>
              <a:chExt cx="2414321" cy="2229656"/>
            </a:xfrm>
          </p:grpSpPr>
          <p:grpSp>
            <p:nvGrpSpPr>
              <p:cNvPr id="19" name="Grupo 18"/>
              <p:cNvGrpSpPr/>
              <p:nvPr/>
            </p:nvGrpSpPr>
            <p:grpSpPr>
              <a:xfrm>
                <a:off x="586362" y="4314114"/>
                <a:ext cx="2414321" cy="2015103"/>
                <a:chOff x="1143066" y="3089514"/>
                <a:chExt cx="2615514" cy="2183028"/>
              </a:xfrm>
            </p:grpSpPr>
            <p:grpSp>
              <p:nvGrpSpPr>
                <p:cNvPr id="20" name="Grupo 19"/>
                <p:cNvGrpSpPr/>
                <p:nvPr/>
              </p:nvGrpSpPr>
              <p:grpSpPr>
                <a:xfrm>
                  <a:off x="1143066" y="3089514"/>
                  <a:ext cx="1853514" cy="1421028"/>
                  <a:chOff x="1020320" y="3467554"/>
                  <a:chExt cx="1853514" cy="1421028"/>
                </a:xfrm>
              </p:grpSpPr>
              <p:sp>
                <p:nvSpPr>
                  <p:cNvPr id="53" name="Rectángulo 52"/>
                  <p:cNvSpPr/>
                  <p:nvPr/>
                </p:nvSpPr>
                <p:spPr>
                  <a:xfrm>
                    <a:off x="1020320" y="3739403"/>
                    <a:ext cx="1853514" cy="1025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54" name="Rectángulo 53"/>
                  <p:cNvSpPr/>
                  <p:nvPr/>
                </p:nvSpPr>
                <p:spPr>
                  <a:xfrm>
                    <a:off x="1514590" y="4641446"/>
                    <a:ext cx="902043" cy="247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55" name="Rectángulo 54"/>
                  <p:cNvSpPr/>
                  <p:nvPr/>
                </p:nvSpPr>
                <p:spPr>
                  <a:xfrm>
                    <a:off x="1910006" y="3615835"/>
                    <a:ext cx="86497" cy="2594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cxnSp>
                <p:nvCxnSpPr>
                  <p:cNvPr id="56" name="Conector recto 55"/>
                  <p:cNvCxnSpPr/>
                  <p:nvPr/>
                </p:nvCxnSpPr>
                <p:spPr>
                  <a:xfrm>
                    <a:off x="1910006" y="3467554"/>
                    <a:ext cx="0" cy="53134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Conector recto 56"/>
                  <p:cNvCxnSpPr/>
                  <p:nvPr/>
                </p:nvCxnSpPr>
                <p:spPr>
                  <a:xfrm>
                    <a:off x="1977969" y="3615835"/>
                    <a:ext cx="0" cy="2594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upo 22"/>
                <p:cNvGrpSpPr/>
                <p:nvPr/>
              </p:nvGrpSpPr>
              <p:grpSpPr>
                <a:xfrm>
                  <a:off x="1295466" y="3241914"/>
                  <a:ext cx="1853514" cy="1421028"/>
                  <a:chOff x="1020320" y="3467554"/>
                  <a:chExt cx="1853514" cy="1421028"/>
                </a:xfrm>
              </p:grpSpPr>
              <p:sp>
                <p:nvSpPr>
                  <p:cNvPr id="48" name="Rectángulo 47"/>
                  <p:cNvSpPr/>
                  <p:nvPr/>
                </p:nvSpPr>
                <p:spPr>
                  <a:xfrm>
                    <a:off x="1020320" y="3739403"/>
                    <a:ext cx="1853514" cy="1025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49" name="Rectángulo 48"/>
                  <p:cNvSpPr/>
                  <p:nvPr/>
                </p:nvSpPr>
                <p:spPr>
                  <a:xfrm>
                    <a:off x="1514590" y="4641446"/>
                    <a:ext cx="902043" cy="247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50" name="Rectángulo 49"/>
                  <p:cNvSpPr/>
                  <p:nvPr/>
                </p:nvSpPr>
                <p:spPr>
                  <a:xfrm>
                    <a:off x="1910006" y="3615835"/>
                    <a:ext cx="86497" cy="2594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cxnSp>
                <p:nvCxnSpPr>
                  <p:cNvPr id="51" name="Conector recto 50"/>
                  <p:cNvCxnSpPr/>
                  <p:nvPr/>
                </p:nvCxnSpPr>
                <p:spPr>
                  <a:xfrm>
                    <a:off x="1910006" y="3467554"/>
                    <a:ext cx="0" cy="53134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ector recto 51"/>
                  <p:cNvCxnSpPr/>
                  <p:nvPr/>
                </p:nvCxnSpPr>
                <p:spPr>
                  <a:xfrm>
                    <a:off x="1977969" y="3615835"/>
                    <a:ext cx="0" cy="2594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upo 23"/>
                <p:cNvGrpSpPr/>
                <p:nvPr/>
              </p:nvGrpSpPr>
              <p:grpSpPr>
                <a:xfrm>
                  <a:off x="1447866" y="3394314"/>
                  <a:ext cx="1853514" cy="1421028"/>
                  <a:chOff x="1020320" y="3467554"/>
                  <a:chExt cx="1853514" cy="1421028"/>
                </a:xfrm>
              </p:grpSpPr>
              <p:sp>
                <p:nvSpPr>
                  <p:cNvPr id="43" name="Rectángulo 42"/>
                  <p:cNvSpPr/>
                  <p:nvPr/>
                </p:nvSpPr>
                <p:spPr>
                  <a:xfrm>
                    <a:off x="1020320" y="3739403"/>
                    <a:ext cx="1853514" cy="1025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44" name="Rectángulo 43"/>
                  <p:cNvSpPr/>
                  <p:nvPr/>
                </p:nvSpPr>
                <p:spPr>
                  <a:xfrm>
                    <a:off x="1514590" y="4641446"/>
                    <a:ext cx="902043" cy="247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45" name="Rectángulo 44"/>
                  <p:cNvSpPr/>
                  <p:nvPr/>
                </p:nvSpPr>
                <p:spPr>
                  <a:xfrm>
                    <a:off x="1910006" y="3615835"/>
                    <a:ext cx="86497" cy="2594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cxnSp>
                <p:nvCxnSpPr>
                  <p:cNvPr id="46" name="Conector recto 45"/>
                  <p:cNvCxnSpPr/>
                  <p:nvPr/>
                </p:nvCxnSpPr>
                <p:spPr>
                  <a:xfrm>
                    <a:off x="1910006" y="3467554"/>
                    <a:ext cx="0" cy="53134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Conector recto 46"/>
                  <p:cNvCxnSpPr/>
                  <p:nvPr/>
                </p:nvCxnSpPr>
                <p:spPr>
                  <a:xfrm>
                    <a:off x="1977969" y="3615835"/>
                    <a:ext cx="0" cy="2594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upo 24"/>
                <p:cNvGrpSpPr/>
                <p:nvPr/>
              </p:nvGrpSpPr>
              <p:grpSpPr>
                <a:xfrm>
                  <a:off x="1600266" y="3546714"/>
                  <a:ext cx="1853514" cy="1421028"/>
                  <a:chOff x="1020320" y="3467554"/>
                  <a:chExt cx="1853514" cy="1421028"/>
                </a:xfrm>
              </p:grpSpPr>
              <p:sp>
                <p:nvSpPr>
                  <p:cNvPr id="38" name="Rectángulo 37"/>
                  <p:cNvSpPr/>
                  <p:nvPr/>
                </p:nvSpPr>
                <p:spPr>
                  <a:xfrm>
                    <a:off x="1020320" y="3739403"/>
                    <a:ext cx="1853514" cy="1025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39" name="Rectángulo 38"/>
                  <p:cNvSpPr/>
                  <p:nvPr/>
                </p:nvSpPr>
                <p:spPr>
                  <a:xfrm>
                    <a:off x="1514590" y="4641446"/>
                    <a:ext cx="902043" cy="247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40" name="Rectángulo 39"/>
                  <p:cNvSpPr/>
                  <p:nvPr/>
                </p:nvSpPr>
                <p:spPr>
                  <a:xfrm>
                    <a:off x="1910006" y="3615835"/>
                    <a:ext cx="86497" cy="2594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cxnSp>
                <p:nvCxnSpPr>
                  <p:cNvPr id="41" name="Conector recto 40"/>
                  <p:cNvCxnSpPr/>
                  <p:nvPr/>
                </p:nvCxnSpPr>
                <p:spPr>
                  <a:xfrm>
                    <a:off x="1910006" y="3467554"/>
                    <a:ext cx="0" cy="53134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Conector recto 41"/>
                  <p:cNvCxnSpPr/>
                  <p:nvPr/>
                </p:nvCxnSpPr>
                <p:spPr>
                  <a:xfrm>
                    <a:off x="1977969" y="3615835"/>
                    <a:ext cx="0" cy="2594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upo 25"/>
                <p:cNvGrpSpPr/>
                <p:nvPr/>
              </p:nvGrpSpPr>
              <p:grpSpPr>
                <a:xfrm>
                  <a:off x="1752666" y="3699114"/>
                  <a:ext cx="1853514" cy="1421028"/>
                  <a:chOff x="1020320" y="3467554"/>
                  <a:chExt cx="1853514" cy="1421028"/>
                </a:xfrm>
              </p:grpSpPr>
              <p:sp>
                <p:nvSpPr>
                  <p:cNvPr id="33" name="Rectángulo 32"/>
                  <p:cNvSpPr/>
                  <p:nvPr/>
                </p:nvSpPr>
                <p:spPr>
                  <a:xfrm>
                    <a:off x="1020320" y="3739403"/>
                    <a:ext cx="1853514" cy="1025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34" name="Rectángulo 33"/>
                  <p:cNvSpPr/>
                  <p:nvPr/>
                </p:nvSpPr>
                <p:spPr>
                  <a:xfrm>
                    <a:off x="1514590" y="4641446"/>
                    <a:ext cx="902043" cy="247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35" name="Rectángulo 34"/>
                  <p:cNvSpPr/>
                  <p:nvPr/>
                </p:nvSpPr>
                <p:spPr>
                  <a:xfrm>
                    <a:off x="1910006" y="3615835"/>
                    <a:ext cx="86497" cy="2594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cxnSp>
                <p:nvCxnSpPr>
                  <p:cNvPr id="36" name="Conector recto 35"/>
                  <p:cNvCxnSpPr/>
                  <p:nvPr/>
                </p:nvCxnSpPr>
                <p:spPr>
                  <a:xfrm>
                    <a:off x="1910006" y="3467554"/>
                    <a:ext cx="0" cy="53134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ector recto 36"/>
                  <p:cNvCxnSpPr/>
                  <p:nvPr/>
                </p:nvCxnSpPr>
                <p:spPr>
                  <a:xfrm>
                    <a:off x="1977969" y="3615835"/>
                    <a:ext cx="0" cy="2594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upo 26"/>
                <p:cNvGrpSpPr/>
                <p:nvPr/>
              </p:nvGrpSpPr>
              <p:grpSpPr>
                <a:xfrm>
                  <a:off x="1905066" y="3851514"/>
                  <a:ext cx="1853514" cy="1421028"/>
                  <a:chOff x="1020320" y="3467554"/>
                  <a:chExt cx="1853514" cy="1421028"/>
                </a:xfrm>
              </p:grpSpPr>
              <p:sp>
                <p:nvSpPr>
                  <p:cNvPr id="28" name="Rectángulo 27"/>
                  <p:cNvSpPr/>
                  <p:nvPr/>
                </p:nvSpPr>
                <p:spPr>
                  <a:xfrm>
                    <a:off x="1020320" y="3739403"/>
                    <a:ext cx="1853514" cy="102561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29" name="Rectángulo 28"/>
                  <p:cNvSpPr/>
                  <p:nvPr/>
                </p:nvSpPr>
                <p:spPr>
                  <a:xfrm>
                    <a:off x="1514590" y="4641446"/>
                    <a:ext cx="902043" cy="2471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sp>
                <p:nvSpPr>
                  <p:cNvPr id="30" name="Rectángulo 29"/>
                  <p:cNvSpPr/>
                  <p:nvPr/>
                </p:nvSpPr>
                <p:spPr>
                  <a:xfrm>
                    <a:off x="1910006" y="3615835"/>
                    <a:ext cx="86497" cy="2594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62"/>
                  </a:p>
                </p:txBody>
              </p:sp>
              <p:cxnSp>
                <p:nvCxnSpPr>
                  <p:cNvPr id="31" name="Conector recto 30"/>
                  <p:cNvCxnSpPr/>
                  <p:nvPr/>
                </p:nvCxnSpPr>
                <p:spPr>
                  <a:xfrm>
                    <a:off x="1910006" y="3467554"/>
                    <a:ext cx="0" cy="531341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ector recto 31"/>
                  <p:cNvCxnSpPr/>
                  <p:nvPr/>
                </p:nvCxnSpPr>
                <p:spPr>
                  <a:xfrm>
                    <a:off x="1977969" y="3615835"/>
                    <a:ext cx="0" cy="25949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CuadroTexto 57"/>
                  <p:cNvSpPr txBox="1"/>
                  <p:nvPr/>
                </p:nvSpPr>
                <p:spPr>
                  <a:xfrm>
                    <a:off x="1563678" y="4099561"/>
                    <a:ext cx="1216615" cy="3481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662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oMath>
                      </m:oMathPara>
                    </a14:m>
                    <a:endParaRPr lang="es-ES" sz="1662" b="1" dirty="0"/>
                  </a:p>
                </p:txBody>
              </p:sp>
            </mc:Choice>
            <mc:Fallback xmlns="">
              <p:sp>
                <p:nvSpPr>
                  <p:cNvPr id="58" name="CuadroTexto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3678" y="4099561"/>
                    <a:ext cx="1216615" cy="34810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uadroTexto 63"/>
                <p:cNvSpPr txBox="1"/>
                <p:nvPr/>
              </p:nvSpPr>
              <p:spPr>
                <a:xfrm>
                  <a:off x="2112658" y="4274925"/>
                  <a:ext cx="1228413" cy="348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62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s-ES" sz="1662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ES" sz="1662" b="1" dirty="0"/>
                </a:p>
              </p:txBody>
            </p:sp>
          </mc:Choice>
          <mc:Fallback xmlns="">
            <p:sp>
              <p:nvSpPr>
                <p:cNvPr id="64" name="Cuadro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2658" y="4274925"/>
                  <a:ext cx="1228413" cy="34810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942628" y="3800012"/>
                <a:ext cx="3493264" cy="611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→   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28" y="3800012"/>
                <a:ext cx="3493264" cy="6113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uadroTexto 64"/>
              <p:cNvSpPr txBox="1"/>
              <p:nvPr/>
            </p:nvSpPr>
            <p:spPr>
              <a:xfrm>
                <a:off x="4942628" y="5084326"/>
                <a:ext cx="3493264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→   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65" name="Cuadro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628" y="5084326"/>
                <a:ext cx="3493264" cy="6127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/>
          <p:cNvCxnSpPr/>
          <p:nvPr/>
        </p:nvCxnSpPr>
        <p:spPr>
          <a:xfrm flipV="1">
            <a:off x="7668344" y="3338884"/>
            <a:ext cx="0" cy="4738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/>
          <p:cNvCxnSpPr/>
          <p:nvPr/>
        </p:nvCxnSpPr>
        <p:spPr>
          <a:xfrm>
            <a:off x="7668344" y="5682901"/>
            <a:ext cx="0" cy="4738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/>
              <p:cNvSpPr txBox="1"/>
              <p:nvPr/>
            </p:nvSpPr>
            <p:spPr>
              <a:xfrm>
                <a:off x="7820274" y="3283433"/>
                <a:ext cx="1151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rgbClr val="FF0000"/>
                    </a:solidFill>
                  </a:rPr>
                  <a:t>Defectuoso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s-E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S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74" y="3283433"/>
                <a:ext cx="1151021" cy="584775"/>
              </a:xfrm>
              <a:prstGeom prst="rect">
                <a:avLst/>
              </a:prstGeom>
              <a:blipFill rotWithShape="0">
                <a:blip r:embed="rId11"/>
                <a:stretch>
                  <a:fillRect l="-3175" t="-3125" r="-1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CuadroTexto 67"/>
              <p:cNvSpPr txBox="1"/>
              <p:nvPr/>
            </p:nvSpPr>
            <p:spPr>
              <a:xfrm>
                <a:off x="7820273" y="5627450"/>
                <a:ext cx="1151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 smtClean="0">
                    <a:solidFill>
                      <a:srgbClr val="FF0000"/>
                    </a:solidFill>
                  </a:rPr>
                  <a:t>Defectuoso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s-E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s-ES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s-ES" sz="1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8" name="Cuadro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73" y="5627450"/>
                <a:ext cx="1151021" cy="584775"/>
              </a:xfrm>
              <a:prstGeom prst="rect">
                <a:avLst/>
              </a:prstGeom>
              <a:blipFill rotWithShape="0">
                <a:blip r:embed="rId12"/>
                <a:stretch>
                  <a:fillRect l="-3175" t="-3125" r="-10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96" name="Rectángulo 4095"/>
              <p:cNvSpPr/>
              <p:nvPr/>
            </p:nvSpPr>
            <p:spPr>
              <a:xfrm>
                <a:off x="7029446" y="4492792"/>
                <a:ext cx="1828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</m:oMath>
                  </m:oMathPara>
                </a14:m>
                <a:endParaRPr lang="es-E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096" name="Rectángulo 40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446" y="4492792"/>
                <a:ext cx="1828770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uadroTexto 68"/>
              <p:cNvSpPr txBox="1"/>
              <p:nvPr/>
            </p:nvSpPr>
            <p:spPr>
              <a:xfrm>
                <a:off x="4426042" y="2209527"/>
                <a:ext cx="4717958" cy="611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  (+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𝟐𝟗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2000" b="1" dirty="0"/>
              </a:p>
            </p:txBody>
          </p:sp>
        </mc:Choice>
        <mc:Fallback xmlns="">
          <p:sp>
            <p:nvSpPr>
              <p:cNvPr id="69" name="Cuadro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042" y="2209527"/>
                <a:ext cx="4717958" cy="6113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uadroTexto 69"/>
              <p:cNvSpPr txBox="1"/>
              <p:nvPr/>
            </p:nvSpPr>
            <p:spPr>
              <a:xfrm>
                <a:off x="4407225" y="1454613"/>
                <a:ext cx="4564070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𝜴</m:t>
                      </m:r>
                      <m:r>
                        <a:rPr lang="es-ES" b="1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   (−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b="1" dirty="0"/>
              </a:p>
            </p:txBody>
          </p:sp>
        </mc:Choice>
        <mc:Fallback xmlns="">
          <p:sp>
            <p:nvSpPr>
              <p:cNvPr id="70" name="CuadroTexto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225" y="1454613"/>
                <a:ext cx="4564070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CuadroTexto 58"/>
              <p:cNvSpPr txBox="1"/>
              <p:nvPr/>
            </p:nvSpPr>
            <p:spPr>
              <a:xfrm>
                <a:off x="908469" y="1861386"/>
                <a:ext cx="754181" cy="635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15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s-ES" sz="2215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215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215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s-ES" sz="2215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s-ES" sz="2215" dirty="0"/>
              </a:p>
            </p:txBody>
          </p:sp>
        </mc:Choice>
        <mc:Fallback>
          <p:sp>
            <p:nvSpPr>
              <p:cNvPr id="59" name="Cuadro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9" y="1861386"/>
                <a:ext cx="754181" cy="63594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uadroTexto 59"/>
          <p:cNvSpPr txBox="1"/>
          <p:nvPr/>
        </p:nvSpPr>
        <p:spPr>
          <a:xfrm>
            <a:off x="764453" y="1349509"/>
            <a:ext cx="130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Ley de Ohm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66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5" grpId="0"/>
      <p:bldP spid="15" grpId="0"/>
      <p:bldP spid="68" grpId="0"/>
      <p:bldP spid="4096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621</Words>
  <Application>Microsoft Office PowerPoint</Application>
  <PresentationFormat>Presentación en pantalla (4:3)</PresentationFormat>
  <Paragraphs>147</Paragraphs>
  <Slides>31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Times New Roman</vt:lpstr>
      <vt:lpstr>Tema de Office</vt:lpstr>
      <vt:lpstr>Graph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Però...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Pere</dc:creator>
  <cp:lastModifiedBy>Pere</cp:lastModifiedBy>
  <cp:revision>444</cp:revision>
  <dcterms:created xsi:type="dcterms:W3CDTF">2009-06-27T08:27:40Z</dcterms:created>
  <dcterms:modified xsi:type="dcterms:W3CDTF">2016-05-17T17:10:45Z</dcterms:modified>
</cp:coreProperties>
</file>