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78" r:id="rId3"/>
    <p:sldId id="341" r:id="rId4"/>
    <p:sldId id="342" r:id="rId5"/>
    <p:sldId id="368" r:id="rId6"/>
    <p:sldId id="336" r:id="rId7"/>
    <p:sldId id="344" r:id="rId8"/>
    <p:sldId id="338" r:id="rId9"/>
    <p:sldId id="339" r:id="rId10"/>
    <p:sldId id="340" r:id="rId11"/>
    <p:sldId id="347" r:id="rId12"/>
    <p:sldId id="345" r:id="rId13"/>
    <p:sldId id="337" r:id="rId14"/>
    <p:sldId id="349" r:id="rId15"/>
    <p:sldId id="350" r:id="rId16"/>
    <p:sldId id="351" r:id="rId17"/>
    <p:sldId id="352" r:id="rId18"/>
    <p:sldId id="353" r:id="rId19"/>
    <p:sldId id="356" r:id="rId20"/>
    <p:sldId id="354" r:id="rId21"/>
    <p:sldId id="355" r:id="rId22"/>
    <p:sldId id="357" r:id="rId23"/>
    <p:sldId id="370" r:id="rId24"/>
    <p:sldId id="358" r:id="rId25"/>
    <p:sldId id="359" r:id="rId26"/>
    <p:sldId id="360" r:id="rId27"/>
    <p:sldId id="363" r:id="rId28"/>
    <p:sldId id="361" r:id="rId29"/>
    <p:sldId id="362" r:id="rId30"/>
    <p:sldId id="365" r:id="rId31"/>
    <p:sldId id="366" r:id="rId32"/>
    <p:sldId id="367" r:id="rId33"/>
    <p:sldId id="369" r:id="rId34"/>
    <p:sldId id="348" r:id="rId35"/>
  </p:sldIdLst>
  <p:sldSz cx="9144000" cy="6858000" type="screen4x3"/>
  <p:notesSz cx="6858000" cy="9723438"/>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62">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254B71"/>
    <a:srgbClr val="FFFF00"/>
    <a:srgbClr val="385D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88" autoAdjust="0"/>
    <p:restoredTop sz="79574" autoAdjust="0"/>
  </p:normalViewPr>
  <p:slideViewPr>
    <p:cSldViewPr>
      <p:cViewPr varScale="1">
        <p:scale>
          <a:sx n="159" d="100"/>
          <a:sy n="159" d="100"/>
        </p:scale>
        <p:origin x="1968" y="144"/>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0"/>
    </p:cViewPr>
  </p:sorterViewPr>
  <p:notesViewPr>
    <p:cSldViewPr>
      <p:cViewPr>
        <p:scale>
          <a:sx n="140" d="100"/>
          <a:sy n="140" d="100"/>
        </p:scale>
        <p:origin x="-1038" y="1554"/>
      </p:cViewPr>
      <p:guideLst>
        <p:guide orient="horz" pos="3062"/>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85775"/>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85775"/>
          </a:xfrm>
          <a:prstGeom prst="rect">
            <a:avLst/>
          </a:prstGeom>
        </p:spPr>
        <p:txBody>
          <a:bodyPr vert="horz" lIns="91440" tIns="45720" rIns="91440" bIns="45720" rtlCol="0"/>
          <a:lstStyle>
            <a:lvl1pPr algn="r">
              <a:defRPr sz="1200"/>
            </a:lvl1pPr>
          </a:lstStyle>
          <a:p>
            <a:fld id="{0D658E70-6C3D-4570-936B-BA6FD8EBB13B}" type="datetimeFigureOut">
              <a:rPr lang="es-ES" smtClean="0"/>
              <a:pPr/>
              <a:t>23/02/2022</a:t>
            </a:fld>
            <a:endParaRPr lang="es-ES"/>
          </a:p>
        </p:txBody>
      </p:sp>
      <p:sp>
        <p:nvSpPr>
          <p:cNvPr id="4" name="3 Marcador de imagen de diapositiva"/>
          <p:cNvSpPr>
            <a:spLocks noGrp="1" noRot="1" noChangeAspect="1"/>
          </p:cNvSpPr>
          <p:nvPr>
            <p:ph type="sldImg" idx="2"/>
          </p:nvPr>
        </p:nvSpPr>
        <p:spPr>
          <a:xfrm>
            <a:off x="998538" y="728663"/>
            <a:ext cx="4860925" cy="3646487"/>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618038"/>
            <a:ext cx="5486400" cy="4376737"/>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9236075"/>
            <a:ext cx="2971800" cy="485775"/>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9236075"/>
            <a:ext cx="2971800" cy="485775"/>
          </a:xfrm>
          <a:prstGeom prst="rect">
            <a:avLst/>
          </a:prstGeom>
        </p:spPr>
        <p:txBody>
          <a:bodyPr vert="horz" lIns="91440" tIns="45720" rIns="91440" bIns="45720" rtlCol="0" anchor="b"/>
          <a:lstStyle>
            <a:lvl1pPr algn="r">
              <a:defRPr sz="1200"/>
            </a:lvl1pPr>
          </a:lstStyle>
          <a:p>
            <a:fld id="{D192A736-EE4D-48A9-B266-EAEB5ED02B2D}" type="slidenum">
              <a:rPr lang="es-ES" smtClean="0"/>
              <a:pPr/>
              <a:t>‹Nº›</a:t>
            </a:fld>
            <a:endParaRPr lang="es-ES"/>
          </a:p>
        </p:txBody>
      </p:sp>
    </p:spTree>
    <p:extLst>
      <p:ext uri="{BB962C8B-B14F-4D97-AF65-F5344CB8AC3E}">
        <p14:creationId xmlns:p14="http://schemas.microsoft.com/office/powerpoint/2010/main" val="1909871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D192A736-EE4D-48A9-B266-EAEB5ED02B2D}" type="slidenum">
              <a:rPr lang="es-ES" smtClean="0"/>
              <a:pPr/>
              <a:t>1</a:t>
            </a:fld>
            <a:endParaRPr lang="es-ES"/>
          </a:p>
        </p:txBody>
      </p:sp>
    </p:spTree>
    <p:extLst>
      <p:ext uri="{BB962C8B-B14F-4D97-AF65-F5344CB8AC3E}">
        <p14:creationId xmlns:p14="http://schemas.microsoft.com/office/powerpoint/2010/main" val="7855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ca-ES" dirty="0"/>
              <a:t>Miasma: Es diu igual en anglès, castellà o català</a:t>
            </a:r>
          </a:p>
          <a:p>
            <a:endParaRPr lang="ca-ES" dirty="0"/>
          </a:p>
          <a:p>
            <a:r>
              <a:rPr lang="ca-ES" dirty="0"/>
              <a:t>Uns vapor que es desprenien de les substancies en descomposició (també dels</a:t>
            </a:r>
            <a:r>
              <a:rPr lang="ca-ES" baseline="0" dirty="0"/>
              <a:t> </a:t>
            </a:r>
            <a:r>
              <a:rPr lang="ca-ES" dirty="0"/>
              <a:t>cossos dels morts) contenia el verí que causava la malaltia. La</a:t>
            </a:r>
            <a:r>
              <a:rPr lang="ca-ES" baseline="0" dirty="0"/>
              <a:t> perillositat era identificable per la mala olor.</a:t>
            </a:r>
            <a:endParaRPr lang="ca-ES" dirty="0"/>
          </a:p>
          <a:p>
            <a:endParaRPr lang="ca-ES" dirty="0"/>
          </a:p>
          <a:p>
            <a:r>
              <a:rPr lang="ca-ES" dirty="0"/>
              <a:t>Descripcions de pel·lícula de por: Els</a:t>
            </a:r>
            <a:r>
              <a:rPr lang="ca-ES" baseline="0" dirty="0"/>
              <a:t> vapors podien filtrar-se a través de la terra en els cementiris...</a:t>
            </a:r>
            <a:endParaRPr lang="ca-ES" dirty="0"/>
          </a:p>
          <a:p>
            <a:endParaRPr lang="ca-ES" dirty="0"/>
          </a:p>
        </p:txBody>
      </p:sp>
      <p:sp>
        <p:nvSpPr>
          <p:cNvPr id="4" name="3 Marcador de número de diapositiva"/>
          <p:cNvSpPr>
            <a:spLocks noGrp="1"/>
          </p:cNvSpPr>
          <p:nvPr>
            <p:ph type="sldNum" sz="quarter" idx="10"/>
          </p:nvPr>
        </p:nvSpPr>
        <p:spPr/>
        <p:txBody>
          <a:bodyPr/>
          <a:lstStyle/>
          <a:p>
            <a:fld id="{D192A736-EE4D-48A9-B266-EAEB5ED02B2D}" type="slidenum">
              <a:rPr lang="es-ES" smtClean="0"/>
              <a:pPr/>
              <a:t>4</a:t>
            </a:fld>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D192A736-EE4D-48A9-B266-EAEB5ED02B2D}" type="slidenum">
              <a:rPr lang="es-ES" smtClean="0"/>
              <a:pPr/>
              <a:t>5</a:t>
            </a:fld>
            <a:endParaRPr lang="es-ES"/>
          </a:p>
        </p:txBody>
      </p:sp>
    </p:spTree>
    <p:extLst>
      <p:ext uri="{BB962C8B-B14F-4D97-AF65-F5344CB8AC3E}">
        <p14:creationId xmlns:p14="http://schemas.microsoft.com/office/powerpoint/2010/main" val="1170489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D192A736-EE4D-48A9-B266-EAEB5ED02B2D}" type="slidenum">
              <a:rPr lang="es-ES" smtClean="0"/>
              <a:pPr/>
              <a:t>6</a:t>
            </a:fld>
            <a:endParaRPr lang="es-ES"/>
          </a:p>
        </p:txBody>
      </p:sp>
    </p:spTree>
    <p:extLst>
      <p:ext uri="{BB962C8B-B14F-4D97-AF65-F5344CB8AC3E}">
        <p14:creationId xmlns:p14="http://schemas.microsoft.com/office/powerpoint/2010/main" val="3280610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In the summer of 1853, the Russian Black Sea fleet destroyed the Turkish fleet. In the eyes of the English and French, this positioned the Russian fleet to capture Istanbul and the </a:t>
            </a:r>
            <a:r>
              <a:rPr lang="en-US" sz="1200" dirty="0" err="1"/>
              <a:t>Bosphorus</a:t>
            </a:r>
            <a:r>
              <a:rPr lang="en-US" sz="1200" dirty="0"/>
              <a:t> passage into the Mediterranean, threatening the British link to India and French interests in the Eastern Mediterranean. In a ground swell of popular enthusiasm, the British declared war on Russia in March 1854, sending troops, along with the French and Turks, to the Crimean peninsula on the north shore of the Black Sea.</a:t>
            </a:r>
            <a:endParaRPr lang="es-ES" sz="1200" dirty="0"/>
          </a:p>
          <a:p>
            <a:endParaRPr lang="es-ES" dirty="0"/>
          </a:p>
        </p:txBody>
      </p:sp>
      <p:sp>
        <p:nvSpPr>
          <p:cNvPr id="4" name="3 Marcador de número de diapositiva"/>
          <p:cNvSpPr>
            <a:spLocks noGrp="1"/>
          </p:cNvSpPr>
          <p:nvPr>
            <p:ph type="sldNum" sz="quarter" idx="10"/>
          </p:nvPr>
        </p:nvSpPr>
        <p:spPr/>
        <p:txBody>
          <a:bodyPr/>
          <a:lstStyle/>
          <a:p>
            <a:fld id="{D192A736-EE4D-48A9-B266-EAEB5ED02B2D}" type="slidenum">
              <a:rPr lang="es-ES" smtClean="0"/>
              <a:pPr/>
              <a:t>16</a:t>
            </a:fld>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D192A736-EE4D-48A9-B266-EAEB5ED02B2D}" type="slidenum">
              <a:rPr lang="es-ES" smtClean="0"/>
              <a:pPr/>
              <a:t>34</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7833B963-C31B-41B7-A8A1-8726EB05298A}" type="datetimeFigureOut">
              <a:rPr lang="es-ES" smtClean="0"/>
              <a:pPr/>
              <a:t>23/02/2022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3285E8D4-656C-463C-B4AF-E413FBCB1CBE}"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833B963-C31B-41B7-A8A1-8726EB05298A}" type="datetimeFigureOut">
              <a:rPr lang="es-ES" smtClean="0"/>
              <a:pPr/>
              <a:t>23/02/2022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3285E8D4-656C-463C-B4AF-E413FBCB1CBE}"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833B963-C31B-41B7-A8A1-8726EB05298A}" type="datetimeFigureOut">
              <a:rPr lang="es-ES" smtClean="0"/>
              <a:pPr/>
              <a:t>23/02/2022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3285E8D4-656C-463C-B4AF-E413FBCB1CBE}"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833B963-C31B-41B7-A8A1-8726EB05298A}" type="datetimeFigureOut">
              <a:rPr lang="es-ES" smtClean="0"/>
              <a:pPr/>
              <a:t>23/02/2022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3285E8D4-656C-463C-B4AF-E413FBCB1CBE}"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7833B963-C31B-41B7-A8A1-8726EB05298A}" type="datetimeFigureOut">
              <a:rPr lang="es-ES" smtClean="0"/>
              <a:pPr/>
              <a:t>23/02/2022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3285E8D4-656C-463C-B4AF-E413FBCB1CBE}"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7833B963-C31B-41B7-A8A1-8726EB05298A}" type="datetimeFigureOut">
              <a:rPr lang="es-ES" smtClean="0"/>
              <a:pPr/>
              <a:t>23/02/2022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3285E8D4-656C-463C-B4AF-E413FBCB1CBE}"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7833B963-C31B-41B7-A8A1-8726EB05298A}" type="datetimeFigureOut">
              <a:rPr lang="es-ES" smtClean="0"/>
              <a:pPr/>
              <a:t>23/02/2022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3285E8D4-656C-463C-B4AF-E413FBCB1CBE}"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7833B963-C31B-41B7-A8A1-8726EB05298A}" type="datetimeFigureOut">
              <a:rPr lang="es-ES" smtClean="0"/>
              <a:pPr/>
              <a:t>23/02/2022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3285E8D4-656C-463C-B4AF-E413FBCB1CBE}"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833B963-C31B-41B7-A8A1-8726EB05298A}" type="datetimeFigureOut">
              <a:rPr lang="es-ES" smtClean="0"/>
              <a:pPr/>
              <a:t>23/02/2022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3285E8D4-656C-463C-B4AF-E413FBCB1CBE}"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833B963-C31B-41B7-A8A1-8726EB05298A}" type="datetimeFigureOut">
              <a:rPr lang="es-ES" smtClean="0"/>
              <a:pPr/>
              <a:t>23/02/2022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3285E8D4-656C-463C-B4AF-E413FBCB1CBE}"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833B963-C31B-41B7-A8A1-8726EB05298A}" type="datetimeFigureOut">
              <a:rPr lang="es-ES" smtClean="0"/>
              <a:pPr/>
              <a:t>23/02/2022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3285E8D4-656C-463C-B4AF-E413FBCB1CBE}"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33B963-C31B-41B7-A8A1-8726EB05298A}" type="datetimeFigureOut">
              <a:rPr lang="es-ES" smtClean="0"/>
              <a:pPr/>
              <a:t>23/02/2022</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85E8D4-656C-463C-B4AF-E413FBCB1CBE}"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en.wikipedia.org/wiki/Robert_Koch" TargetMode="Externa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hyperlink" Target="http://en.wikipedia.org/wiki/Queen_Victoria" TargetMode="External"/><Relationship Id="rId3" Type="http://schemas.openxmlformats.org/officeDocument/2006/relationships/image" Target="../media/image5.png"/><Relationship Id="rId7" Type="http://schemas.openxmlformats.org/officeDocument/2006/relationships/hyperlink" Target="http://en.wikipedia.org/wiki/1854_Broad_Street_cholera_outbreak"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en.wikipedia.org/wiki/Epidemiology" TargetMode="External"/><Relationship Id="rId5" Type="http://schemas.openxmlformats.org/officeDocument/2006/relationships/hyperlink" Target="http://en.wikipedia.org/wiki/Hygiene" TargetMode="External"/><Relationship Id="rId10" Type="http://schemas.openxmlformats.org/officeDocument/2006/relationships/hyperlink" Target="http://en.wikipedia.org/wiki/Princess_Beatrice_of_the_United_Kingdom" TargetMode="External"/><Relationship Id="rId4" Type="http://schemas.openxmlformats.org/officeDocument/2006/relationships/hyperlink" Target="http://en.wikipedia.org/wiki/Anaesthesia" TargetMode="External"/><Relationship Id="rId9" Type="http://schemas.openxmlformats.org/officeDocument/2006/relationships/hyperlink" Target="http://en.wikipedia.org/wiki/Prince_Leopold,_Duke_of_Albany"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52400" y="1628800"/>
            <a:ext cx="8826500" cy="1446550"/>
          </a:xfrm>
          <a:prstGeom prst="rect">
            <a:avLst/>
          </a:prstGeom>
          <a:noFill/>
        </p:spPr>
        <p:txBody>
          <a:bodyPr wrap="square" rtlCol="0">
            <a:spAutoFit/>
          </a:bodyPr>
          <a:lstStyle/>
          <a:p>
            <a:pPr algn="ctr"/>
            <a:r>
              <a:rPr lang="es-ES" sz="4400" b="1" dirty="0"/>
              <a:t>“Pensamiento lógico, agudas observaciones y simples sumas” </a:t>
            </a:r>
          </a:p>
        </p:txBody>
      </p:sp>
      <p:sp>
        <p:nvSpPr>
          <p:cNvPr id="5" name="Text Box 5"/>
          <p:cNvSpPr txBox="1">
            <a:spLocks noChangeArrowheads="1"/>
          </p:cNvSpPr>
          <p:nvPr/>
        </p:nvSpPr>
        <p:spPr bwMode="auto">
          <a:xfrm>
            <a:off x="1725364" y="3717032"/>
            <a:ext cx="5663152" cy="1077218"/>
          </a:xfrm>
          <a:prstGeom prst="rect">
            <a:avLst/>
          </a:prstGeom>
          <a:noFill/>
          <a:ln w="9525">
            <a:noFill/>
            <a:miter lim="800000"/>
            <a:headEnd/>
            <a:tailEnd/>
          </a:ln>
          <a:effectLst/>
        </p:spPr>
        <p:txBody>
          <a:bodyPr wrap="none">
            <a:spAutoFit/>
          </a:bodyPr>
          <a:lstStyle/>
          <a:p>
            <a:pPr algn="ctr"/>
            <a:r>
              <a:rPr lang="es-ES" sz="2400" b="1" dirty="0"/>
              <a:t>Pere Grima</a:t>
            </a:r>
          </a:p>
          <a:p>
            <a:pPr algn="ctr"/>
            <a:r>
              <a:rPr lang="es-ES" sz="2000" dirty="0" err="1"/>
              <a:t>Universitat</a:t>
            </a:r>
            <a:r>
              <a:rPr lang="es-ES" sz="2000" dirty="0"/>
              <a:t> </a:t>
            </a:r>
            <a:r>
              <a:rPr lang="es-ES" sz="2000" dirty="0" err="1"/>
              <a:t>Politècnica</a:t>
            </a:r>
            <a:r>
              <a:rPr lang="es-ES" sz="2000" dirty="0"/>
              <a:t> de Catalunya – </a:t>
            </a:r>
            <a:r>
              <a:rPr lang="es-ES" sz="2000" dirty="0" err="1"/>
              <a:t>BarcelonaTech</a:t>
            </a:r>
            <a:endParaRPr lang="es-ES" sz="2000" dirty="0"/>
          </a:p>
          <a:p>
            <a:pPr algn="ctr"/>
            <a:r>
              <a:rPr lang="es-ES" sz="2000" dirty="0"/>
              <a:t>pere.grima@upc.edu</a:t>
            </a:r>
          </a:p>
        </p:txBody>
      </p:sp>
      <p:sp>
        <p:nvSpPr>
          <p:cNvPr id="6" name="Line 9"/>
          <p:cNvSpPr>
            <a:spLocks noChangeShapeType="1"/>
          </p:cNvSpPr>
          <p:nvPr/>
        </p:nvSpPr>
        <p:spPr bwMode="auto">
          <a:xfrm>
            <a:off x="152400" y="3356992"/>
            <a:ext cx="8826500" cy="0"/>
          </a:xfrm>
          <a:prstGeom prst="line">
            <a:avLst/>
          </a:prstGeom>
          <a:noFill/>
          <a:ln w="76200">
            <a:solidFill>
              <a:srgbClr val="254B71"/>
            </a:solidFill>
            <a:round/>
            <a:headEnd/>
            <a:tailEnd/>
          </a:ln>
          <a:effectLst/>
        </p:spPr>
        <p:txBody>
          <a:bodyPr/>
          <a:lstStyle/>
          <a:p>
            <a:endParaRPr lang="es-E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208912" cy="4536504"/>
          </a:xfrm>
          <a:prstGeom prst="rect">
            <a:avLst/>
          </a:prstGeom>
          <a:solidFill>
            <a:srgbClr val="FFFF00">
              <a:alpha val="25098"/>
            </a:srgbClr>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21" name="Rectangle 1"/>
          <p:cNvSpPr>
            <a:spLocks noChangeArrowheads="1"/>
          </p:cNvSpPr>
          <p:nvPr/>
        </p:nvSpPr>
        <p:spPr bwMode="auto">
          <a:xfrm>
            <a:off x="539552" y="1227231"/>
            <a:ext cx="7920880" cy="55861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ts val="1800"/>
              </a:spcAft>
            </a:pPr>
            <a:r>
              <a:rPr kumimoji="0" lang="en-US" sz="2000" b="0" i="1" u="none" strike="noStrike" cap="none" normalizeH="0" baseline="0" dirty="0">
                <a:ln>
                  <a:noFill/>
                </a:ln>
                <a:solidFill>
                  <a:schemeClr val="tx1"/>
                </a:solidFill>
                <a:effectLst/>
                <a:latin typeface="Arial" pitchFamily="34" charset="0"/>
                <a:ea typeface="Calibri" pitchFamily="34" charset="0"/>
                <a:cs typeface="Arial" pitchFamily="34" charset="0"/>
              </a:rPr>
              <a:t>…</a:t>
            </a:r>
            <a:r>
              <a:rPr lang="en-US" sz="2000" i="1" dirty="0"/>
              <a:t> I found that nearly all of the deaths had taken place within a short distance of the pump. There were </a:t>
            </a:r>
            <a:r>
              <a:rPr lang="en-US" sz="2000" b="1" i="1" dirty="0"/>
              <a:t>only ten deaths in houses situated decidedly nearer to another street pump</a:t>
            </a:r>
            <a:r>
              <a:rPr lang="en-US" sz="2000" i="1" dirty="0"/>
              <a:t>. </a:t>
            </a:r>
          </a:p>
          <a:p>
            <a:pPr fontAlgn="base">
              <a:spcBef>
                <a:spcPct val="0"/>
              </a:spcBef>
              <a:spcAft>
                <a:spcPts val="1800"/>
              </a:spcAft>
            </a:pPr>
            <a:r>
              <a:rPr lang="en-US" sz="2000" b="1" i="1" dirty="0"/>
              <a:t>In five </a:t>
            </a:r>
            <a:r>
              <a:rPr lang="en-US" sz="2000" i="1" dirty="0"/>
              <a:t>of these cases the families of the deceased persons informed me that </a:t>
            </a:r>
            <a:r>
              <a:rPr lang="en-US" sz="2000" b="1" i="1" dirty="0"/>
              <a:t>they always sent to the pump in Broad Street</a:t>
            </a:r>
            <a:r>
              <a:rPr lang="en-US" sz="2000" i="1" dirty="0"/>
              <a:t>, as they preferred the water to that of the pump which is nearer. </a:t>
            </a:r>
          </a:p>
          <a:p>
            <a:pPr fontAlgn="base">
              <a:spcBef>
                <a:spcPct val="0"/>
              </a:spcBef>
              <a:spcAft>
                <a:spcPts val="1800"/>
              </a:spcAft>
            </a:pPr>
            <a:r>
              <a:rPr lang="en-US" sz="2000" i="1" dirty="0"/>
              <a:t>In three other cases, the deceased were </a:t>
            </a:r>
            <a:r>
              <a:rPr lang="en-US" sz="2000" b="1" i="1" dirty="0"/>
              <a:t>children who went to school near the pump in Broad Street</a:t>
            </a:r>
            <a:r>
              <a:rPr lang="en-US" sz="2000" i="1" dirty="0"/>
              <a:t>. Two of them were known to drink the water; and the parents of the third think it probable that it did so. </a:t>
            </a:r>
          </a:p>
          <a:p>
            <a:pPr fontAlgn="base">
              <a:spcBef>
                <a:spcPct val="0"/>
              </a:spcBef>
              <a:spcAft>
                <a:spcPts val="1800"/>
              </a:spcAft>
            </a:pPr>
            <a:r>
              <a:rPr lang="en-US" sz="2000" b="1" i="1" dirty="0"/>
              <a:t>The other two deaths</a:t>
            </a:r>
            <a:r>
              <a:rPr lang="en-US" sz="2000" i="1" dirty="0"/>
              <a:t>, beyond the district which this pump supplies, represent only the amount of mortality from cholera that was occurring before the irruption took place. </a:t>
            </a:r>
          </a:p>
          <a:p>
            <a:pPr fontAlgn="base">
              <a:spcBef>
                <a:spcPts val="1200"/>
              </a:spcBef>
              <a:spcAft>
                <a:spcPts val="1800"/>
              </a:spcAft>
            </a:pPr>
            <a:r>
              <a:rPr lang="en-US" sz="1200" b="1" dirty="0"/>
              <a:t>John Snow</a:t>
            </a:r>
            <a:r>
              <a:rPr lang="en-US" sz="1200" dirty="0"/>
              <a:t>, </a:t>
            </a:r>
            <a:r>
              <a:rPr lang="en-US" sz="1200" dirty="0" err="1"/>
              <a:t>citado</a:t>
            </a:r>
            <a:r>
              <a:rPr lang="en-US" sz="1200" dirty="0"/>
              <a:t> en E.R. </a:t>
            </a:r>
            <a:r>
              <a:rPr lang="en-US" sz="1200" dirty="0" err="1"/>
              <a:t>Tufte</a:t>
            </a:r>
            <a:r>
              <a:rPr lang="en-US" sz="1200" dirty="0"/>
              <a:t>: “Visual Explanations”. Graphics Press, </a:t>
            </a:r>
            <a:r>
              <a:rPr lang="ca-ES" sz="1200" dirty="0"/>
              <a:t>1997</a:t>
            </a:r>
          </a:p>
          <a:p>
            <a:pPr fontAlgn="base">
              <a:spcBef>
                <a:spcPct val="0"/>
              </a:spcBef>
              <a:spcAft>
                <a:spcPts val="1800"/>
              </a:spcAft>
            </a:pPr>
            <a:endParaRPr lang="es-ES" sz="2000" i="1" dirty="0"/>
          </a:p>
        </p:txBody>
      </p:sp>
      <p:sp>
        <p:nvSpPr>
          <p:cNvPr id="3" name="2 CuadroTexto"/>
          <p:cNvSpPr txBox="1"/>
          <p:nvPr/>
        </p:nvSpPr>
        <p:spPr>
          <a:xfrm>
            <a:off x="374501" y="404664"/>
            <a:ext cx="5730415" cy="430887"/>
          </a:xfrm>
          <a:prstGeom prst="rect">
            <a:avLst/>
          </a:prstGeom>
          <a:noFill/>
        </p:spPr>
        <p:txBody>
          <a:bodyPr wrap="none" rtlCol="0">
            <a:spAutoFit/>
          </a:bodyPr>
          <a:lstStyle/>
          <a:p>
            <a:r>
              <a:rPr lang="es-ES" sz="2200" b="1" dirty="0"/>
              <a:t>De un primer estudio de 83 muertos por cólera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971600" y="1268760"/>
            <a:ext cx="2276542" cy="3312368"/>
          </a:xfrm>
          <a:prstGeom prst="rect">
            <a:avLst/>
          </a:prstGeom>
          <a:noFill/>
          <a:ln w="9525">
            <a:noFill/>
            <a:miter lim="800000"/>
            <a:headEnd/>
            <a:tailEnd/>
          </a:ln>
        </p:spPr>
      </p:pic>
      <p:sp>
        <p:nvSpPr>
          <p:cNvPr id="26627" name="Rectangle 3"/>
          <p:cNvSpPr>
            <a:spLocks noChangeArrowheads="1"/>
          </p:cNvSpPr>
          <p:nvPr/>
        </p:nvSpPr>
        <p:spPr bwMode="auto">
          <a:xfrm>
            <a:off x="3563888" y="1175261"/>
            <a:ext cx="5256584"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2200" b="1" i="0" u="none" strike="noStrike" cap="none" normalizeH="0" baseline="0">
                <a:ln>
                  <a:noFill/>
                </a:ln>
                <a:solidFill>
                  <a:schemeClr val="tx1"/>
                </a:solidFill>
                <a:effectLst/>
                <a:ea typeface="Calibri" pitchFamily="34" charset="0"/>
                <a:cs typeface="Arial" pitchFamily="34" charset="0"/>
              </a:rPr>
              <a:t>John Snow explicó</a:t>
            </a:r>
            <a:r>
              <a:rPr kumimoji="0" lang="es-ES" sz="2200" b="1" i="0" u="none" strike="noStrike" cap="none" normalizeH="0">
                <a:ln>
                  <a:noFill/>
                </a:ln>
                <a:solidFill>
                  <a:schemeClr val="tx1"/>
                </a:solidFill>
                <a:effectLst/>
                <a:ea typeface="Calibri" pitchFamily="34" charset="0"/>
                <a:cs typeface="Arial" pitchFamily="34" charset="0"/>
              </a:rPr>
              <a:t> a las autoridades su sospecha de que el problemaestaba en la fuente de </a:t>
            </a:r>
            <a:r>
              <a:rPr lang="es-ES" sz="2200" b="1">
                <a:ea typeface="Calibri" pitchFamily="34" charset="0"/>
                <a:cs typeface="Arial" pitchFamily="34" charset="0"/>
              </a:rPr>
              <a:t>Broad Street.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sz="2200" b="1" i="0" u="none" strike="noStrike" cap="none" normalizeH="0" baseline="0">
              <a:ln>
                <a:noFill/>
              </a:ln>
              <a:solidFill>
                <a:schemeClr val="tx1"/>
              </a:solidFill>
              <a:effectLst/>
              <a:ea typeface="Calibri"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 sz="2200" b="1" i="0" u="none" strike="noStrike" cap="none" normalizeH="0" baseline="0">
                <a:ln>
                  <a:noFill/>
                </a:ln>
                <a:solidFill>
                  <a:schemeClr val="tx1"/>
                </a:solidFill>
                <a:effectLst/>
                <a:ea typeface="Calibri" pitchFamily="34" charset="0"/>
                <a:cs typeface="Arial" pitchFamily="34" charset="0"/>
              </a:rPr>
              <a:t>Los datos, y la </a:t>
            </a:r>
            <a:r>
              <a:rPr lang="es-ES" sz="2200" b="1">
                <a:ea typeface="Calibri" pitchFamily="34" charset="0"/>
                <a:cs typeface="Arial" pitchFamily="34" charset="0"/>
              </a:rPr>
              <a:t>forma demostrarlos eran tan convincentes que la tarde del 7 de septiembre ordenaron quitar la maneta de esta fuente.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sz="2200" b="1" i="0" u="none" strike="noStrike" cap="none" normalizeH="0" baseline="0">
              <a:ln>
                <a:noFill/>
              </a:ln>
              <a:solidFill>
                <a:schemeClr val="tx1"/>
              </a:solidFill>
              <a:effectLst/>
              <a:ea typeface="Calibri"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es-ES" sz="2200" b="1">
                <a:ea typeface="Calibri" pitchFamily="34" charset="0"/>
                <a:cs typeface="Arial" pitchFamily="34" charset="0"/>
              </a:rPr>
              <a:t>La epidemia desapareció ràpidamente.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055438"/>
            <a:ext cx="5853285" cy="2381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1979712" y="2492896"/>
            <a:ext cx="360040"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ctángulo"/>
          <p:cNvSpPr/>
          <p:nvPr/>
        </p:nvSpPr>
        <p:spPr>
          <a:xfrm>
            <a:off x="2843808" y="3717032"/>
            <a:ext cx="360040"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ctángulo"/>
          <p:cNvSpPr/>
          <p:nvPr/>
        </p:nvSpPr>
        <p:spPr>
          <a:xfrm>
            <a:off x="3707904" y="4653136"/>
            <a:ext cx="4176464" cy="923330"/>
          </a:xfrm>
          <a:prstGeom prst="rect">
            <a:avLst/>
          </a:prstGeom>
        </p:spPr>
        <p:txBody>
          <a:bodyPr wrap="square">
            <a:spAutoFit/>
          </a:bodyPr>
          <a:lstStyle/>
          <a:p>
            <a:r>
              <a:rPr lang="en-US" dirty="0">
                <a:hlinkClick r:id="rId3" tooltip="Robert Koch"/>
              </a:rPr>
              <a:t>Robert Koch</a:t>
            </a:r>
            <a:r>
              <a:rPr lang="en-US" dirty="0"/>
              <a:t>, 30 years later, identified </a:t>
            </a:r>
            <a:r>
              <a:rPr lang="en-US" i="1" dirty="0"/>
              <a:t>V. </a:t>
            </a:r>
            <a:r>
              <a:rPr lang="en-US" i="1" dirty="0" err="1"/>
              <a:t>cholerae</a:t>
            </a:r>
            <a:r>
              <a:rPr lang="en-US" dirty="0"/>
              <a:t> with a microscope as the bacillus causing the disease in 1885.</a:t>
            </a:r>
            <a:endParaRPr lang="es-ES" dirty="0"/>
          </a:p>
        </p:txBody>
      </p:sp>
      <p:sp>
        <p:nvSpPr>
          <p:cNvPr id="7" name="6 CuadroTexto"/>
          <p:cNvSpPr txBox="1"/>
          <p:nvPr/>
        </p:nvSpPr>
        <p:spPr>
          <a:xfrm>
            <a:off x="3707904" y="404664"/>
            <a:ext cx="5005064" cy="1754326"/>
          </a:xfrm>
          <a:prstGeom prst="rect">
            <a:avLst/>
          </a:prstGeom>
          <a:noFill/>
        </p:spPr>
        <p:txBody>
          <a:bodyPr wrap="square" rtlCol="0">
            <a:spAutoFit/>
          </a:bodyPr>
          <a:lstStyle/>
          <a:p>
            <a:r>
              <a:rPr lang="en-US" dirty="0"/>
              <a:t>Cities in developed nations made massive investment in clean water supply and well-separated sewage treatment </a:t>
            </a:r>
            <a:r>
              <a:rPr lang="en-US" dirty="0" err="1"/>
              <a:t>infractures</a:t>
            </a:r>
            <a:r>
              <a:rPr lang="en-US" dirty="0"/>
              <a:t> was made between the mid-1850s and the 1900s. This eliminated the threat of cholera epidemics from the major developed cities in the world.</a:t>
            </a:r>
            <a:endParaRPr lang="es-ES" dirty="0"/>
          </a:p>
        </p:txBody>
      </p:sp>
      <p:sp>
        <p:nvSpPr>
          <p:cNvPr id="8" name="7 Flecha doblada hacia arriba"/>
          <p:cNvSpPr/>
          <p:nvPr/>
        </p:nvSpPr>
        <p:spPr>
          <a:xfrm rot="5400000">
            <a:off x="2987824" y="4293096"/>
            <a:ext cx="720080" cy="720080"/>
          </a:xfrm>
          <a:prstGeom prst="bentUpArrow">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5796136" y="188640"/>
            <a:ext cx="3168352" cy="246221"/>
          </a:xfrm>
          <a:prstGeom prst="rect">
            <a:avLst/>
          </a:prstGeom>
          <a:noFill/>
        </p:spPr>
        <p:txBody>
          <a:bodyPr wrap="square" rtlCol="0">
            <a:spAutoFit/>
          </a:bodyPr>
          <a:lstStyle/>
          <a:p>
            <a:r>
              <a:rPr lang="es-ES" sz="1000" dirty="0"/>
              <a:t>Fuente: </a:t>
            </a:r>
            <a:r>
              <a:rPr lang="es-ES" sz="1000" dirty="0" err="1"/>
              <a:t>Wikipedia</a:t>
            </a:r>
            <a:r>
              <a:rPr lang="es-ES" sz="1000" dirty="0"/>
              <a:t>. “</a:t>
            </a:r>
            <a:r>
              <a:rPr lang="en-US" sz="1000" dirty="0"/>
              <a:t>1854 Broad Street cholera outbreak”</a:t>
            </a:r>
          </a:p>
        </p:txBody>
      </p:sp>
      <p:pic>
        <p:nvPicPr>
          <p:cNvPr id="8193" name="Picture 1"/>
          <p:cNvPicPr>
            <a:picLocks noChangeAspect="1" noChangeArrowheads="1"/>
          </p:cNvPicPr>
          <p:nvPr/>
        </p:nvPicPr>
        <p:blipFill>
          <a:blip r:embed="rId2" cstate="print"/>
          <a:srcRect/>
          <a:stretch>
            <a:fillRect/>
          </a:stretch>
        </p:blipFill>
        <p:spPr bwMode="auto">
          <a:xfrm>
            <a:off x="467544" y="3444949"/>
            <a:ext cx="2496640" cy="3152403"/>
          </a:xfrm>
          <a:prstGeom prst="rect">
            <a:avLst/>
          </a:prstGeom>
          <a:noFill/>
          <a:ln w="9525">
            <a:noFill/>
            <a:miter lim="800000"/>
            <a:headEnd/>
            <a:tailEnd/>
          </a:ln>
        </p:spPr>
      </p:pic>
      <p:pic>
        <p:nvPicPr>
          <p:cNvPr id="8194" name="Picture 2"/>
          <p:cNvPicPr>
            <a:picLocks noChangeAspect="1" noChangeArrowheads="1"/>
          </p:cNvPicPr>
          <p:nvPr/>
        </p:nvPicPr>
        <p:blipFill>
          <a:blip r:embed="rId3" cstate="print"/>
          <a:srcRect/>
          <a:stretch>
            <a:fillRect/>
          </a:stretch>
        </p:blipFill>
        <p:spPr bwMode="auto">
          <a:xfrm>
            <a:off x="4067944" y="3663652"/>
            <a:ext cx="4762500" cy="2933700"/>
          </a:xfrm>
          <a:prstGeom prst="rect">
            <a:avLst/>
          </a:prstGeom>
          <a:noFill/>
          <a:ln w="9525">
            <a:noFill/>
            <a:miter lim="800000"/>
            <a:headEnd/>
            <a:tailEnd/>
          </a:ln>
        </p:spPr>
      </p:pic>
      <p:pic>
        <p:nvPicPr>
          <p:cNvPr id="4098" name="Picture 2"/>
          <p:cNvPicPr>
            <a:picLocks noChangeAspect="1" noChangeArrowheads="1"/>
          </p:cNvPicPr>
          <p:nvPr/>
        </p:nvPicPr>
        <p:blipFill>
          <a:blip r:embed="rId4" cstate="print"/>
          <a:srcRect/>
          <a:stretch>
            <a:fillRect/>
          </a:stretch>
        </p:blipFill>
        <p:spPr bwMode="auto">
          <a:xfrm>
            <a:off x="3059832" y="44624"/>
            <a:ext cx="2679763" cy="3573016"/>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uante_juran"/>
          <p:cNvPicPr>
            <a:picLocks noChangeAspect="1" noChangeArrowheads="1"/>
          </p:cNvPicPr>
          <p:nvPr/>
        </p:nvPicPr>
        <p:blipFill>
          <a:blip r:embed="rId2" cstate="print"/>
          <a:srcRect b="9091"/>
          <a:stretch>
            <a:fillRect/>
          </a:stretch>
        </p:blipFill>
        <p:spPr bwMode="auto">
          <a:xfrm>
            <a:off x="1055688" y="838200"/>
            <a:ext cx="2587625" cy="5257800"/>
          </a:xfrm>
          <a:prstGeom prst="rect">
            <a:avLst/>
          </a:prstGeom>
          <a:noFill/>
          <a:ln w="9525">
            <a:noFill/>
            <a:miter lim="800000"/>
            <a:headEnd/>
            <a:tailEnd/>
          </a:ln>
        </p:spPr>
      </p:pic>
      <p:pic>
        <p:nvPicPr>
          <p:cNvPr id="3" name="Picture 3" descr="plantilla_circuito"/>
          <p:cNvPicPr>
            <a:picLocks noChangeAspect="1" noChangeArrowheads="1"/>
          </p:cNvPicPr>
          <p:nvPr/>
        </p:nvPicPr>
        <p:blipFill>
          <a:blip r:embed="rId3" cstate="print"/>
          <a:srcRect b="12569"/>
          <a:stretch>
            <a:fillRect/>
          </a:stretch>
        </p:blipFill>
        <p:spPr bwMode="auto">
          <a:xfrm>
            <a:off x="3868738" y="2133600"/>
            <a:ext cx="4533900" cy="2286000"/>
          </a:xfrm>
          <a:prstGeom prst="rect">
            <a:avLst/>
          </a:prstGeom>
          <a:noFill/>
          <a:ln w="9525">
            <a:noFill/>
            <a:miter lim="800000"/>
            <a:headEnd/>
            <a:tailEnd/>
          </a:ln>
        </p:spPr>
      </p:pic>
      <p:sp>
        <p:nvSpPr>
          <p:cNvPr id="4" name="Text Box 5"/>
          <p:cNvSpPr txBox="1">
            <a:spLocks noChangeArrowheads="1"/>
          </p:cNvSpPr>
          <p:nvPr/>
        </p:nvSpPr>
        <p:spPr bwMode="auto">
          <a:xfrm>
            <a:off x="1235075" y="6043613"/>
            <a:ext cx="2362200" cy="369332"/>
          </a:xfrm>
          <a:prstGeom prst="rect">
            <a:avLst/>
          </a:prstGeom>
          <a:noFill/>
          <a:ln w="9525">
            <a:noFill/>
            <a:miter lim="800000"/>
            <a:headEnd/>
            <a:tailEnd/>
          </a:ln>
        </p:spPr>
        <p:txBody>
          <a:bodyPr>
            <a:spAutoFit/>
          </a:bodyPr>
          <a:lstStyle/>
          <a:p>
            <a:r>
              <a:rPr lang="ca-ES" sz="900" dirty="0"/>
              <a:t>Figura tomada de: J.M. </a:t>
            </a:r>
            <a:r>
              <a:rPr lang="ca-ES" sz="900" dirty="0" err="1"/>
              <a:t>Juran</a:t>
            </a:r>
            <a:r>
              <a:rPr lang="ca-ES" sz="900" dirty="0"/>
              <a:t> “Manual de </a:t>
            </a:r>
            <a:r>
              <a:rPr lang="ca-ES" sz="900" dirty="0" err="1"/>
              <a:t>Calidad</a:t>
            </a:r>
            <a:r>
              <a:rPr lang="ca-ES" sz="900" dirty="0"/>
              <a:t>. </a:t>
            </a:r>
            <a:r>
              <a:rPr lang="ca-ES" sz="900" dirty="0" err="1"/>
              <a:t>McGraw-Hill</a:t>
            </a:r>
            <a:r>
              <a:rPr lang="ca-ES" sz="900" dirty="0"/>
              <a:t>, Madrid 2001 </a:t>
            </a:r>
          </a:p>
        </p:txBody>
      </p:sp>
      <p:sp>
        <p:nvSpPr>
          <p:cNvPr id="5" name="Text Box 6"/>
          <p:cNvSpPr txBox="1">
            <a:spLocks noChangeArrowheads="1"/>
          </p:cNvSpPr>
          <p:nvPr/>
        </p:nvSpPr>
        <p:spPr bwMode="auto">
          <a:xfrm>
            <a:off x="4105275" y="4602163"/>
            <a:ext cx="4143375" cy="369332"/>
          </a:xfrm>
          <a:prstGeom prst="rect">
            <a:avLst/>
          </a:prstGeom>
          <a:noFill/>
          <a:ln w="9525">
            <a:noFill/>
            <a:miter lim="800000"/>
            <a:headEnd/>
            <a:tailEnd/>
          </a:ln>
        </p:spPr>
        <p:txBody>
          <a:bodyPr>
            <a:spAutoFit/>
          </a:bodyPr>
          <a:lstStyle/>
          <a:p>
            <a:r>
              <a:rPr lang="ca-ES" sz="900" dirty="0"/>
              <a:t>Figura tomada de</a:t>
            </a:r>
            <a:r>
              <a:rPr lang="es-ES_tradnl" sz="900" dirty="0"/>
              <a:t>: H. M. </a:t>
            </a:r>
            <a:r>
              <a:rPr lang="es-ES_tradnl" sz="900" dirty="0" err="1"/>
              <a:t>Wadsworth</a:t>
            </a:r>
            <a:r>
              <a:rPr lang="es-ES_tradnl" sz="900" dirty="0"/>
              <a:t> et al. “</a:t>
            </a:r>
            <a:r>
              <a:rPr lang="es-ES_tradnl" sz="900" dirty="0" err="1"/>
              <a:t>Modern</a:t>
            </a:r>
            <a:r>
              <a:rPr lang="es-ES_tradnl" sz="900" dirty="0"/>
              <a:t> </a:t>
            </a:r>
            <a:r>
              <a:rPr lang="es-ES_tradnl" sz="900" dirty="0" err="1"/>
              <a:t>Methods</a:t>
            </a:r>
            <a:r>
              <a:rPr lang="es-ES_tradnl" sz="900" dirty="0"/>
              <a:t> </a:t>
            </a:r>
            <a:r>
              <a:rPr lang="es-ES_tradnl" sz="900" dirty="0" err="1"/>
              <a:t>for</a:t>
            </a:r>
            <a:r>
              <a:rPr lang="es-ES_tradnl" sz="900" dirty="0"/>
              <a:t> </a:t>
            </a:r>
            <a:r>
              <a:rPr lang="es-ES_tradnl" sz="900" dirty="0" err="1"/>
              <a:t>Quality</a:t>
            </a:r>
            <a:r>
              <a:rPr lang="es-ES_tradnl" sz="900" dirty="0"/>
              <a:t> Control and </a:t>
            </a:r>
            <a:r>
              <a:rPr lang="es-ES_tradnl" sz="900" dirty="0" err="1"/>
              <a:t>Improvement</a:t>
            </a:r>
            <a:r>
              <a:rPr lang="es-ES_tradnl" sz="900" dirty="0"/>
              <a:t>” </a:t>
            </a:r>
            <a:r>
              <a:rPr lang="es-ES_tradnl" sz="900" dirty="0" err="1"/>
              <a:t>Wiley</a:t>
            </a:r>
            <a:r>
              <a:rPr lang="es-ES_tradnl" sz="900" dirty="0"/>
              <a:t>, 1986 </a:t>
            </a:r>
            <a:endParaRPr lang="es-ES" sz="9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702806" y="4437111"/>
            <a:ext cx="4264565" cy="461665"/>
          </a:xfrm>
          <a:prstGeom prst="rect">
            <a:avLst/>
          </a:prstGeom>
          <a:noFill/>
          <a:ln w="12700">
            <a:noFill/>
            <a:miter lim="800000"/>
            <a:headEnd/>
            <a:tailEnd/>
          </a:ln>
        </p:spPr>
        <p:txBody>
          <a:bodyPr wrap="none">
            <a:spAutoFit/>
          </a:bodyPr>
          <a:lstStyle/>
          <a:p>
            <a:pPr defTabSz="762000" eaLnBrk="0" hangingPunct="0"/>
            <a:r>
              <a:rPr lang="es-ES" sz="2400" b="1"/>
              <a:t>¿Qué zonas conviene reforzar? </a:t>
            </a:r>
          </a:p>
        </p:txBody>
      </p:sp>
      <p:pic>
        <p:nvPicPr>
          <p:cNvPr id="3" name="Picture 3"/>
          <p:cNvPicPr>
            <a:picLocks noChangeAspect="1" noChangeArrowheads="1"/>
          </p:cNvPicPr>
          <p:nvPr/>
        </p:nvPicPr>
        <p:blipFill>
          <a:blip r:embed="rId2" cstate="print"/>
          <a:srcRect/>
          <a:stretch>
            <a:fillRect/>
          </a:stretch>
        </p:blipFill>
        <p:spPr bwMode="auto">
          <a:xfrm>
            <a:off x="2057400" y="1600200"/>
            <a:ext cx="4876800" cy="2527300"/>
          </a:xfrm>
          <a:prstGeom prst="rect">
            <a:avLst/>
          </a:prstGeom>
          <a:noFill/>
          <a:ln w="9525">
            <a:noFill/>
            <a:miter lim="800000"/>
            <a:headEnd/>
            <a:tailEnd/>
          </a:ln>
        </p:spPr>
      </p:pic>
      <p:pic>
        <p:nvPicPr>
          <p:cNvPr id="4"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813050" y="2667000"/>
            <a:ext cx="100013" cy="107950"/>
          </a:xfrm>
          <a:prstGeom prst="rect">
            <a:avLst/>
          </a:prstGeom>
          <a:noFill/>
          <a:ln w="12700">
            <a:noFill/>
            <a:miter lim="800000"/>
            <a:headEnd/>
            <a:tailEnd/>
          </a:ln>
        </p:spPr>
      </p:pic>
      <p:pic>
        <p:nvPicPr>
          <p:cNvPr id="5" name="Picture 5"/>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673350" y="2895600"/>
            <a:ext cx="98425" cy="107950"/>
          </a:xfrm>
          <a:prstGeom prst="rect">
            <a:avLst/>
          </a:prstGeom>
          <a:noFill/>
          <a:ln w="12700">
            <a:noFill/>
            <a:miter lim="800000"/>
            <a:headEnd/>
            <a:tailEnd/>
          </a:ln>
        </p:spPr>
      </p:pic>
      <p:pic>
        <p:nvPicPr>
          <p:cNvPr id="6" name="Picture 6"/>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813050" y="2971800"/>
            <a:ext cx="100013" cy="107950"/>
          </a:xfrm>
          <a:prstGeom prst="rect">
            <a:avLst/>
          </a:prstGeom>
          <a:noFill/>
          <a:ln w="12700">
            <a:noFill/>
            <a:miter lim="800000"/>
            <a:headEnd/>
            <a:tailEnd/>
          </a:ln>
        </p:spPr>
      </p:pic>
      <p:pic>
        <p:nvPicPr>
          <p:cNvPr id="7" name="Picture 7"/>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601913" y="2667000"/>
            <a:ext cx="100012" cy="107950"/>
          </a:xfrm>
          <a:prstGeom prst="rect">
            <a:avLst/>
          </a:prstGeom>
          <a:noFill/>
          <a:ln w="12700">
            <a:noFill/>
            <a:miter lim="800000"/>
            <a:headEnd/>
            <a:tailEnd/>
          </a:ln>
        </p:spPr>
      </p:pic>
      <p:pic>
        <p:nvPicPr>
          <p:cNvPr id="8" name="Picture 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601913" y="3048000"/>
            <a:ext cx="100012" cy="107950"/>
          </a:xfrm>
          <a:prstGeom prst="rect">
            <a:avLst/>
          </a:prstGeom>
          <a:noFill/>
          <a:ln w="12700">
            <a:noFill/>
            <a:miter lim="800000"/>
            <a:headEnd/>
            <a:tailEnd/>
          </a:ln>
        </p:spPr>
      </p:pic>
      <p:pic>
        <p:nvPicPr>
          <p:cNvPr id="9" name="Picture 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024188" y="3124200"/>
            <a:ext cx="100012" cy="107950"/>
          </a:xfrm>
          <a:prstGeom prst="rect">
            <a:avLst/>
          </a:prstGeom>
          <a:noFill/>
          <a:ln w="12700">
            <a:noFill/>
            <a:miter lim="800000"/>
            <a:headEnd/>
            <a:tailEnd/>
          </a:ln>
        </p:spPr>
      </p:pic>
      <p:pic>
        <p:nvPicPr>
          <p:cNvPr id="10" name="Picture 10"/>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095625" y="2667000"/>
            <a:ext cx="98425" cy="107950"/>
          </a:xfrm>
          <a:prstGeom prst="rect">
            <a:avLst/>
          </a:prstGeom>
          <a:noFill/>
          <a:ln w="12700">
            <a:noFill/>
            <a:miter lim="800000"/>
            <a:headEnd/>
            <a:tailEnd/>
          </a:ln>
        </p:spPr>
      </p:pic>
      <p:pic>
        <p:nvPicPr>
          <p:cNvPr id="11" name="Picture 1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33975" y="2743200"/>
            <a:ext cx="100013" cy="107950"/>
          </a:xfrm>
          <a:prstGeom prst="rect">
            <a:avLst/>
          </a:prstGeom>
          <a:noFill/>
          <a:ln w="12700">
            <a:noFill/>
            <a:miter lim="800000"/>
            <a:headEnd/>
            <a:tailEnd/>
          </a:ln>
        </p:spPr>
      </p:pic>
      <p:pic>
        <p:nvPicPr>
          <p:cNvPr id="12"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286375" y="2895600"/>
            <a:ext cx="100013" cy="107950"/>
          </a:xfrm>
          <a:prstGeom prst="rect">
            <a:avLst/>
          </a:prstGeom>
          <a:noFill/>
          <a:ln w="12700">
            <a:noFill/>
            <a:miter lim="800000"/>
            <a:headEnd/>
            <a:tailEnd/>
          </a:ln>
        </p:spPr>
      </p:pic>
      <p:pic>
        <p:nvPicPr>
          <p:cNvPr id="13" name="Picture 1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614988" y="2895600"/>
            <a:ext cx="100012" cy="107950"/>
          </a:xfrm>
          <a:prstGeom prst="rect">
            <a:avLst/>
          </a:prstGeom>
          <a:noFill/>
          <a:ln w="12700">
            <a:noFill/>
            <a:miter lim="800000"/>
            <a:headEnd/>
            <a:tailEnd/>
          </a:ln>
        </p:spPr>
      </p:pic>
      <p:pic>
        <p:nvPicPr>
          <p:cNvPr id="14" name="Picture 1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438775" y="2743200"/>
            <a:ext cx="100013" cy="107950"/>
          </a:xfrm>
          <a:prstGeom prst="rect">
            <a:avLst/>
          </a:prstGeom>
          <a:noFill/>
          <a:ln w="12700">
            <a:noFill/>
            <a:miter lim="800000"/>
            <a:headEnd/>
            <a:tailEnd/>
          </a:ln>
        </p:spPr>
      </p:pic>
      <p:pic>
        <p:nvPicPr>
          <p:cNvPr id="15" name="Picture 15"/>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995988" y="2743200"/>
            <a:ext cx="100012" cy="107950"/>
          </a:xfrm>
          <a:prstGeom prst="rect">
            <a:avLst/>
          </a:prstGeom>
          <a:noFill/>
          <a:ln w="12700">
            <a:noFill/>
            <a:miter lim="800000"/>
            <a:headEnd/>
            <a:tailEnd/>
          </a:ln>
        </p:spPr>
      </p:pic>
      <p:pic>
        <p:nvPicPr>
          <p:cNvPr id="16" name="Picture 16"/>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767388" y="2819400"/>
            <a:ext cx="100012" cy="107950"/>
          </a:xfrm>
          <a:prstGeom prst="rect">
            <a:avLst/>
          </a:prstGeom>
          <a:noFill/>
          <a:ln w="12700">
            <a:noFill/>
            <a:miter lim="800000"/>
            <a:headEnd/>
            <a:tailEnd/>
          </a:ln>
        </p:spPr>
      </p:pic>
      <p:pic>
        <p:nvPicPr>
          <p:cNvPr id="17" name="Picture 17"/>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919788" y="3048000"/>
            <a:ext cx="100012" cy="107950"/>
          </a:xfrm>
          <a:prstGeom prst="rect">
            <a:avLst/>
          </a:prstGeom>
          <a:noFill/>
          <a:ln w="12700">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1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499"/>
                                          </p:stCondLst>
                                        </p:cTn>
                                        <p:tgtEl>
                                          <p:spTgt spid="17"/>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0"/>
                                  </p:stCondLst>
                                  <p:childTnLst>
                                    <p:set>
                                      <p:cBhvr>
                                        <p:cTn id="15" dur="1" fill="hold">
                                          <p:stCondLst>
                                            <p:cond delay="499"/>
                                          </p:stCondLst>
                                        </p:cTn>
                                        <p:tgtEl>
                                          <p:spTgt spid="14"/>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0"/>
                                  </p:stCondLst>
                                  <p:childTnLst>
                                    <p:set>
                                      <p:cBhvr>
                                        <p:cTn id="21" dur="1" fill="hold">
                                          <p:stCondLst>
                                            <p:cond delay="499"/>
                                          </p:stCondLst>
                                        </p:cTn>
                                        <p:tgtEl>
                                          <p:spTgt spid="10"/>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0"/>
                                  </p:stCondLst>
                                  <p:childTnLst>
                                    <p:set>
                                      <p:cBhvr>
                                        <p:cTn id="24" dur="1" fill="hold">
                                          <p:stCondLst>
                                            <p:cond delay="499"/>
                                          </p:stCondLst>
                                        </p:cTn>
                                        <p:tgtEl>
                                          <p:spTgt spid="6"/>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nodeType="afterEffect">
                                  <p:stCondLst>
                                    <p:cond delay="0"/>
                                  </p:stCondLst>
                                  <p:childTnLst>
                                    <p:set>
                                      <p:cBhvr>
                                        <p:cTn id="27" dur="1" fill="hold">
                                          <p:stCondLst>
                                            <p:cond delay="499"/>
                                          </p:stCondLst>
                                        </p:cTn>
                                        <p:tgtEl>
                                          <p:spTgt spid="7"/>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nodeType="afterEffect">
                                  <p:stCondLst>
                                    <p:cond delay="0"/>
                                  </p:stCondLst>
                                  <p:childTnLst>
                                    <p:set>
                                      <p:cBhvr>
                                        <p:cTn id="30" dur="1" fill="hold">
                                          <p:stCondLst>
                                            <p:cond delay="499"/>
                                          </p:stCondLst>
                                        </p:cTn>
                                        <p:tgtEl>
                                          <p:spTgt spid="8"/>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nodeType="afterEffect">
                                  <p:stCondLst>
                                    <p:cond delay="0"/>
                                  </p:stCondLst>
                                  <p:childTnLst>
                                    <p:set>
                                      <p:cBhvr>
                                        <p:cTn id="33" dur="1" fill="hold">
                                          <p:stCondLst>
                                            <p:cond delay="499"/>
                                          </p:stCondLst>
                                        </p:cTn>
                                        <p:tgtEl>
                                          <p:spTgt spid="9"/>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nodeType="afterEffect">
                                  <p:stCondLst>
                                    <p:cond delay="0"/>
                                  </p:stCondLst>
                                  <p:childTnLst>
                                    <p:set>
                                      <p:cBhvr>
                                        <p:cTn id="36" dur="1" fill="hold">
                                          <p:stCondLst>
                                            <p:cond delay="499"/>
                                          </p:stCondLst>
                                        </p:cTn>
                                        <p:tgtEl>
                                          <p:spTgt spid="11"/>
                                        </p:tgtEl>
                                        <p:attrNameLst>
                                          <p:attrName>style.visibility</p:attrName>
                                        </p:attrNameLst>
                                      </p:cBhvr>
                                      <p:to>
                                        <p:strVal val="visible"/>
                                      </p:to>
                                    </p:set>
                                  </p:childTnLst>
                                </p:cTn>
                              </p:par>
                            </p:childTnLst>
                          </p:cTn>
                        </p:par>
                        <p:par>
                          <p:cTn id="37" fill="hold">
                            <p:stCondLst>
                              <p:cond delay="5500"/>
                            </p:stCondLst>
                            <p:childTnLst>
                              <p:par>
                                <p:cTn id="38" presetID="1" presetClass="entr" presetSubtype="0" fill="hold" nodeType="afterEffect">
                                  <p:stCondLst>
                                    <p:cond delay="0"/>
                                  </p:stCondLst>
                                  <p:childTnLst>
                                    <p:set>
                                      <p:cBhvr>
                                        <p:cTn id="39" dur="1" fill="hold">
                                          <p:stCondLst>
                                            <p:cond delay="499"/>
                                          </p:stCondLst>
                                        </p:cTn>
                                        <p:tgtEl>
                                          <p:spTgt spid="12"/>
                                        </p:tgtEl>
                                        <p:attrNameLst>
                                          <p:attrName>style.visibility</p:attrName>
                                        </p:attrNameLst>
                                      </p:cBhvr>
                                      <p:to>
                                        <p:strVal val="visible"/>
                                      </p:to>
                                    </p:set>
                                  </p:childTnLst>
                                </p:cTn>
                              </p:par>
                            </p:childTnLst>
                          </p:cTn>
                        </p:par>
                        <p:par>
                          <p:cTn id="40" fill="hold">
                            <p:stCondLst>
                              <p:cond delay="6000"/>
                            </p:stCondLst>
                            <p:childTnLst>
                              <p:par>
                                <p:cTn id="41" presetID="1" presetClass="entr" presetSubtype="0" fill="hold" nodeType="afterEffect">
                                  <p:stCondLst>
                                    <p:cond delay="0"/>
                                  </p:stCondLst>
                                  <p:childTnLst>
                                    <p:set>
                                      <p:cBhvr>
                                        <p:cTn id="42" dur="1" fill="hold">
                                          <p:stCondLst>
                                            <p:cond delay="499"/>
                                          </p:stCondLst>
                                        </p:cTn>
                                        <p:tgtEl>
                                          <p:spTgt spid="13"/>
                                        </p:tgtEl>
                                        <p:attrNameLst>
                                          <p:attrName>style.visibility</p:attrName>
                                        </p:attrNameLst>
                                      </p:cBhvr>
                                      <p:to>
                                        <p:strVal val="visible"/>
                                      </p:to>
                                    </p:set>
                                  </p:childTnLst>
                                </p:cTn>
                              </p:par>
                            </p:childTnLst>
                          </p:cTn>
                        </p:par>
                        <p:par>
                          <p:cTn id="43" fill="hold">
                            <p:stCondLst>
                              <p:cond delay="6500"/>
                            </p:stCondLst>
                            <p:childTnLst>
                              <p:par>
                                <p:cTn id="44" presetID="1" presetClass="entr" presetSubtype="0" fill="hold" nodeType="afterEffect">
                                  <p:stCondLst>
                                    <p:cond delay="0"/>
                                  </p:stCondLst>
                                  <p:childTnLst>
                                    <p:set>
                                      <p:cBhvr>
                                        <p:cTn id="45" dur="1" fill="hold">
                                          <p:stCondLst>
                                            <p:cond delay="499"/>
                                          </p:stCondLst>
                                        </p:cTn>
                                        <p:tgtEl>
                                          <p:spTgt spid="16"/>
                                        </p:tgtEl>
                                        <p:attrNameLst>
                                          <p:attrName>style.visibility</p:attrName>
                                        </p:attrNameLst>
                                      </p:cBhvr>
                                      <p:to>
                                        <p:strVal val="visible"/>
                                      </p:to>
                                    </p:set>
                                  </p:childTnLst>
                                </p:cTn>
                              </p:par>
                            </p:childTnLst>
                          </p:cTn>
                        </p:par>
                        <p:par>
                          <p:cTn id="46" fill="hold">
                            <p:stCondLst>
                              <p:cond delay="7000"/>
                            </p:stCondLst>
                            <p:childTnLst>
                              <p:par>
                                <p:cTn id="47" presetID="1" presetClass="entr" presetSubtype="0" fill="hold" grpId="0" nodeType="afterEffect">
                                  <p:stCondLst>
                                    <p:cond delay="0"/>
                                  </p:stCondLst>
                                  <p:childTnLst>
                                    <p:set>
                                      <p:cBhvr>
                                        <p:cTn id="48"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srcRect/>
          <a:stretch>
            <a:fillRect/>
          </a:stretch>
        </p:blipFill>
        <p:spPr bwMode="auto">
          <a:xfrm>
            <a:off x="1115616" y="476672"/>
            <a:ext cx="7218040" cy="6015033"/>
          </a:xfrm>
          <a:prstGeom prst="rect">
            <a:avLst/>
          </a:prstGeom>
          <a:noFill/>
          <a:ln w="9525">
            <a:noFill/>
            <a:miter lim="800000"/>
            <a:headEnd/>
            <a:tailEnd/>
          </a:ln>
        </p:spPr>
      </p:pic>
      <p:sp>
        <p:nvSpPr>
          <p:cNvPr id="3" name="2 Rectángulo"/>
          <p:cNvSpPr/>
          <p:nvPr/>
        </p:nvSpPr>
        <p:spPr>
          <a:xfrm>
            <a:off x="827584" y="548680"/>
            <a:ext cx="7632848" cy="1384995"/>
          </a:xfrm>
          <a:prstGeom prst="rect">
            <a:avLst/>
          </a:prstGeom>
        </p:spPr>
        <p:txBody>
          <a:bodyPr wrap="square">
            <a:spAutoFit/>
          </a:bodyPr>
          <a:lstStyle/>
          <a:p>
            <a:pPr algn="ctr"/>
            <a:r>
              <a:rPr lang="en-US" sz="4800" dirty="0"/>
              <a:t>The </a:t>
            </a:r>
            <a:r>
              <a:rPr lang="en-US" sz="4800" b="1" dirty="0"/>
              <a:t>Crimean War</a:t>
            </a:r>
          </a:p>
          <a:p>
            <a:pPr algn="ctr"/>
            <a:r>
              <a:rPr lang="en-US" sz="3600" dirty="0"/>
              <a:t> </a:t>
            </a:r>
            <a:r>
              <a:rPr lang="en-US" sz="2800" dirty="0"/>
              <a:t>(October 1853 – February 1856)</a:t>
            </a:r>
            <a:endParaRPr lang="es-ES" sz="2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flipH="1">
            <a:off x="419159" y="1628214"/>
            <a:ext cx="4752528" cy="3600986"/>
          </a:xfrm>
          <a:prstGeom prst="rect">
            <a:avLst/>
          </a:prstGeom>
          <a:noFill/>
        </p:spPr>
        <p:txBody>
          <a:bodyPr wrap="square" rtlCol="0">
            <a:spAutoFit/>
          </a:bodyPr>
          <a:lstStyle/>
          <a:p>
            <a:pPr defTabSz="273050">
              <a:spcAft>
                <a:spcPts val="1200"/>
              </a:spcAft>
              <a:buFont typeface="Arial" pitchFamily="34" charset="0"/>
              <a:buChar char="•"/>
            </a:pPr>
            <a:r>
              <a:rPr lang="es-ES" sz="2000" b="1" dirty="0"/>
              <a:t>  	</a:t>
            </a:r>
            <a:r>
              <a:rPr lang="es-ES" sz="2200" b="1" dirty="0"/>
              <a:t>Se usó el ferrocarril para la logística 	del transporte</a:t>
            </a:r>
          </a:p>
          <a:p>
            <a:pPr defTabSz="273050">
              <a:spcAft>
                <a:spcPts val="1200"/>
              </a:spcAft>
              <a:buFont typeface="Arial" pitchFamily="34" charset="0"/>
              <a:buChar char="•"/>
            </a:pPr>
            <a:r>
              <a:rPr lang="es-ES" sz="2200" b="1" dirty="0"/>
              <a:t> 	Se usó el telégrafo para enviar 	órdenes </a:t>
            </a:r>
          </a:p>
          <a:p>
            <a:pPr defTabSz="273050">
              <a:spcAft>
                <a:spcPts val="1200"/>
              </a:spcAft>
              <a:buFont typeface="Arial" pitchFamily="34" charset="0"/>
              <a:buChar char="•"/>
            </a:pPr>
            <a:r>
              <a:rPr lang="es-ES" sz="2200" b="1" dirty="0"/>
              <a:t>	Primera guerra de la que se tienen 	fotografías</a:t>
            </a:r>
          </a:p>
          <a:p>
            <a:pPr defTabSz="273050">
              <a:spcAft>
                <a:spcPts val="1200"/>
              </a:spcAft>
              <a:buFont typeface="Arial" pitchFamily="34" charset="0"/>
              <a:buChar char="•"/>
            </a:pPr>
            <a:r>
              <a:rPr lang="es-ES" sz="2200" b="1" dirty="0"/>
              <a:t> 	Los corresponsales de guerra 	enviaban sus crónicas de un día para 	otro.  </a:t>
            </a:r>
          </a:p>
        </p:txBody>
      </p:sp>
      <p:pic>
        <p:nvPicPr>
          <p:cNvPr id="28675" name="Picture 3"/>
          <p:cNvPicPr>
            <a:picLocks noChangeAspect="1" noChangeArrowheads="1"/>
          </p:cNvPicPr>
          <p:nvPr/>
        </p:nvPicPr>
        <p:blipFill>
          <a:blip r:embed="rId2" cstate="print"/>
          <a:srcRect/>
          <a:stretch>
            <a:fillRect/>
          </a:stretch>
        </p:blipFill>
        <p:spPr bwMode="auto">
          <a:xfrm>
            <a:off x="5292080" y="1700808"/>
            <a:ext cx="3406784" cy="3240360"/>
          </a:xfrm>
          <a:prstGeom prst="rect">
            <a:avLst/>
          </a:prstGeom>
          <a:noFill/>
          <a:ln w="9525">
            <a:noFill/>
            <a:miter lim="800000"/>
            <a:headEnd/>
            <a:tailEnd/>
          </a:ln>
        </p:spPr>
      </p:pic>
      <p:sp>
        <p:nvSpPr>
          <p:cNvPr id="2" name="1 CuadroTexto"/>
          <p:cNvSpPr txBox="1"/>
          <p:nvPr/>
        </p:nvSpPr>
        <p:spPr>
          <a:xfrm>
            <a:off x="459823" y="908720"/>
            <a:ext cx="6632457" cy="523220"/>
          </a:xfrm>
          <a:prstGeom prst="rect">
            <a:avLst/>
          </a:prstGeom>
          <a:noFill/>
        </p:spPr>
        <p:txBody>
          <a:bodyPr wrap="none" rtlCol="0">
            <a:spAutoFit/>
          </a:bodyPr>
          <a:lstStyle/>
          <a:p>
            <a:r>
              <a:rPr lang="es-ES" sz="2800" b="1" dirty="0"/>
              <a:t>La primera guerra de la era modera en que: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ChangeArrowheads="1"/>
          </p:cNvSpPr>
          <p:nvPr/>
        </p:nvSpPr>
        <p:spPr bwMode="auto">
          <a:xfrm>
            <a:off x="539552" y="861680"/>
            <a:ext cx="8208912"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ea typeface="Calibri" pitchFamily="34" charset="0"/>
                <a:cs typeface="Arial" pitchFamily="34" charset="0"/>
              </a:rPr>
              <a:t>“… in the British army, more soldiers died from cholera; infection; or lack of food, water, sanitation, and shelter than died from bullets.”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sz="2000" b="1"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ea typeface="Calibri" pitchFamily="34" charset="0"/>
                <a:cs typeface="Arial" pitchFamily="34" charset="0"/>
              </a:rPr>
              <a:t>“… the Crimean War is usually regarded as the worst managed campaign in English history.” </a:t>
            </a:r>
            <a:endParaRPr kumimoji="0" lang="en-US" sz="2000" b="1" i="0" u="none" strike="noStrike" cap="none" normalizeH="0" baseline="0" dirty="0">
              <a:ln>
                <a:noFill/>
              </a:ln>
              <a:solidFill>
                <a:schemeClr val="tx1"/>
              </a:solidFill>
              <a:effectLst/>
              <a:cs typeface="Arial" pitchFamily="34" charset="0"/>
            </a:endParaRPr>
          </a:p>
        </p:txBody>
      </p:sp>
      <p:sp>
        <p:nvSpPr>
          <p:cNvPr id="29698" name="Rectangle 2"/>
          <p:cNvSpPr>
            <a:spLocks noChangeArrowheads="1"/>
          </p:cNvSpPr>
          <p:nvPr/>
        </p:nvSpPr>
        <p:spPr bwMode="auto">
          <a:xfrm>
            <a:off x="539552" y="3002176"/>
            <a:ext cx="8280920"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ea typeface="Calibri" pitchFamily="34" charset="0"/>
                <a:cs typeface="Arial" pitchFamily="34" charset="0"/>
              </a:rPr>
              <a:t>“Reporters had plenty to tell the British public about military incompetence, particularly regarding the lack of care for sick soldiers at Scutari Hospital near Istanbul. The resulting public outrage led the British Secretary of War to invite Florence Nightingale to create a private nurse corps.”</a:t>
            </a:r>
            <a:endParaRPr kumimoji="0" lang="en-US" sz="4000" b="1" i="0" u="none" strike="noStrike" cap="none" normalizeH="0" baseline="0" dirty="0">
              <a:ln>
                <a:noFill/>
              </a:ln>
              <a:solidFill>
                <a:schemeClr val="tx1"/>
              </a:solidFill>
              <a:effectLst/>
              <a:cs typeface="Arial" pitchFamily="34" charset="0"/>
            </a:endParaRPr>
          </a:p>
        </p:txBody>
      </p:sp>
      <p:sp>
        <p:nvSpPr>
          <p:cNvPr id="5" name="4 CuadroTexto"/>
          <p:cNvSpPr txBox="1"/>
          <p:nvPr/>
        </p:nvSpPr>
        <p:spPr>
          <a:xfrm>
            <a:off x="539552" y="6093296"/>
            <a:ext cx="8201820" cy="461665"/>
          </a:xfrm>
          <a:prstGeom prst="rect">
            <a:avLst/>
          </a:prstGeom>
          <a:noFill/>
        </p:spPr>
        <p:txBody>
          <a:bodyPr wrap="square" rtlCol="0">
            <a:spAutoFit/>
          </a:bodyPr>
          <a:lstStyle/>
          <a:p>
            <a:r>
              <a:rPr lang="en-US" sz="1200"/>
              <a:t>Duncan Neuhauser: “Florence Nightingale: A Passionate Statistician”, in Florence Nightingale: “Measuring Hospital Care Outcomes”, Joint Comission on Accreditation  of Healthcare Organizations, 1999</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9357" b="20151"/>
          <a:stretch>
            <a:fillRect/>
          </a:stretch>
        </p:blipFill>
        <p:spPr bwMode="auto">
          <a:xfrm>
            <a:off x="179512" y="260648"/>
            <a:ext cx="5251870" cy="2304256"/>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b="51162"/>
          <a:stretch>
            <a:fillRect/>
          </a:stretch>
        </p:blipFill>
        <p:spPr bwMode="auto">
          <a:xfrm>
            <a:off x="179512" y="2852936"/>
            <a:ext cx="5092848" cy="1512168"/>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5720062" y="332656"/>
            <a:ext cx="2812377" cy="4176464"/>
          </a:xfrm>
          <a:prstGeom prst="rect">
            <a:avLst/>
          </a:prstGeom>
          <a:noFill/>
          <a:ln w="9525">
            <a:noFill/>
            <a:miter lim="800000"/>
            <a:headEnd/>
            <a:tailEnd/>
          </a:ln>
        </p:spPr>
      </p:pic>
      <p:cxnSp>
        <p:nvCxnSpPr>
          <p:cNvPr id="7" name="6 Conector recto"/>
          <p:cNvCxnSpPr/>
          <p:nvPr/>
        </p:nvCxnSpPr>
        <p:spPr>
          <a:xfrm>
            <a:off x="1007983" y="1031470"/>
            <a:ext cx="38884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a:off x="611560" y="1196752"/>
            <a:ext cx="33123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9 CuadroTexto"/>
          <p:cNvSpPr txBox="1"/>
          <p:nvPr/>
        </p:nvSpPr>
        <p:spPr>
          <a:xfrm>
            <a:off x="395536" y="4730368"/>
            <a:ext cx="8568952" cy="1938992"/>
          </a:xfrm>
          <a:prstGeom prst="rect">
            <a:avLst/>
          </a:prstGeom>
          <a:noFill/>
        </p:spPr>
        <p:txBody>
          <a:bodyPr wrap="square" rtlCol="0">
            <a:spAutoFit/>
          </a:bodyPr>
          <a:lstStyle/>
          <a:p>
            <a:r>
              <a:rPr lang="es-ES" sz="2000" b="1" dirty="0"/>
              <a:t>Supo entender y documentar con datos la gravedad de lo que estaba pasando y asociar la masificación de enfermos con las altas tasas de mortalidad. </a:t>
            </a:r>
          </a:p>
          <a:p>
            <a:endParaRPr lang="es-ES" sz="2000" b="1" dirty="0"/>
          </a:p>
          <a:p>
            <a:r>
              <a:rPr lang="es-ES" sz="2000" b="1" dirty="0"/>
              <a:t>Centró sus actuaciones en la mejora de la limpieza, la nutrición, el orden y el cuidado de los enfermos. La tasa de mortalidad en los hospitales bajo del 40 al 2%</a:t>
            </a:r>
          </a:p>
        </p:txBody>
      </p:sp>
      <p:cxnSp>
        <p:nvCxnSpPr>
          <p:cNvPr id="11" name="10 Conector recto"/>
          <p:cNvCxnSpPr/>
          <p:nvPr/>
        </p:nvCxnSpPr>
        <p:spPr>
          <a:xfrm>
            <a:off x="3707904" y="3356992"/>
            <a:ext cx="12961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a:off x="539552" y="3573016"/>
            <a:ext cx="25922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323528" y="548680"/>
            <a:ext cx="8629952" cy="6046928"/>
          </a:xfrm>
          <a:prstGeom prst="rect">
            <a:avLst/>
          </a:prstGeom>
          <a:noFill/>
          <a:ln w="9525">
            <a:noFill/>
            <a:miter lim="800000"/>
            <a:headEnd/>
            <a:tailEnd/>
          </a:ln>
        </p:spPr>
      </p:pic>
      <p:sp>
        <p:nvSpPr>
          <p:cNvPr id="3" name="2 Rectángulo"/>
          <p:cNvSpPr/>
          <p:nvPr/>
        </p:nvSpPr>
        <p:spPr>
          <a:xfrm>
            <a:off x="4067944" y="3429000"/>
            <a:ext cx="144016"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Picture 2"/>
          <p:cNvPicPr>
            <a:picLocks noChangeAspect="1" noChangeArrowheads="1"/>
          </p:cNvPicPr>
          <p:nvPr/>
        </p:nvPicPr>
        <p:blipFill>
          <a:blip r:embed="rId3" cstate="print"/>
          <a:srcRect t="4435"/>
          <a:stretch>
            <a:fillRect/>
          </a:stretch>
        </p:blipFill>
        <p:spPr bwMode="auto">
          <a:xfrm>
            <a:off x="827584" y="332656"/>
            <a:ext cx="7649826" cy="6264696"/>
          </a:xfrm>
          <a:prstGeom prst="rect">
            <a:avLst/>
          </a:prstGeom>
          <a:noFill/>
          <a:ln w="9525">
            <a:noFill/>
            <a:miter lim="800000"/>
            <a:headEnd/>
            <a:tailEnd/>
          </a:ln>
        </p:spPr>
      </p:pic>
      <p:grpSp>
        <p:nvGrpSpPr>
          <p:cNvPr id="46" name="45 Grupo"/>
          <p:cNvGrpSpPr/>
          <p:nvPr/>
        </p:nvGrpSpPr>
        <p:grpSpPr>
          <a:xfrm>
            <a:off x="2044460" y="1412776"/>
            <a:ext cx="5191836" cy="4654226"/>
            <a:chOff x="2044460" y="1556792"/>
            <a:chExt cx="5191836" cy="4654226"/>
          </a:xfrm>
        </p:grpSpPr>
        <p:cxnSp>
          <p:nvCxnSpPr>
            <p:cNvPr id="6" name="5 Conector recto"/>
            <p:cNvCxnSpPr/>
            <p:nvPr/>
          </p:nvCxnSpPr>
          <p:spPr>
            <a:xfrm flipV="1">
              <a:off x="2648309" y="1556792"/>
              <a:ext cx="3435859" cy="60843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rot="16200000" flipH="1">
              <a:off x="5256076" y="2384884"/>
              <a:ext cx="2808312" cy="115212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rot="10800000" flipV="1">
              <a:off x="6804248" y="4365104"/>
              <a:ext cx="432048" cy="216024"/>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12 Conector recto"/>
            <p:cNvCxnSpPr/>
            <p:nvPr/>
          </p:nvCxnSpPr>
          <p:spPr>
            <a:xfrm rot="16200000" flipH="1">
              <a:off x="6516216" y="4869160"/>
              <a:ext cx="1008112" cy="43204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14 Conector recto"/>
            <p:cNvCxnSpPr/>
            <p:nvPr/>
          </p:nvCxnSpPr>
          <p:spPr>
            <a:xfrm rot="16200000" flipH="1">
              <a:off x="2317258" y="2470402"/>
              <a:ext cx="768340" cy="140743"/>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8" name="17 Conector recto"/>
            <p:cNvCxnSpPr/>
            <p:nvPr/>
          </p:nvCxnSpPr>
          <p:spPr>
            <a:xfrm rot="16200000" flipH="1">
              <a:off x="2611146" y="3085598"/>
              <a:ext cx="698150" cy="376842"/>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1" name="20 Conector recto"/>
            <p:cNvCxnSpPr/>
            <p:nvPr/>
          </p:nvCxnSpPr>
          <p:spPr>
            <a:xfrm rot="5400000">
              <a:off x="1874496" y="3814988"/>
              <a:ext cx="1427308" cy="108738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3" name="22 Conector recto"/>
            <p:cNvCxnSpPr/>
            <p:nvPr/>
          </p:nvCxnSpPr>
          <p:spPr>
            <a:xfrm rot="16200000" flipH="1">
              <a:off x="1881988" y="5254915"/>
              <a:ext cx="1125835" cy="786371"/>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5" name="24 Conector recto"/>
            <p:cNvCxnSpPr/>
            <p:nvPr/>
          </p:nvCxnSpPr>
          <p:spPr>
            <a:xfrm flipV="1">
              <a:off x="2829464" y="5779698"/>
              <a:ext cx="793630" cy="41406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9" name="28 Conector recto"/>
            <p:cNvCxnSpPr/>
            <p:nvPr/>
          </p:nvCxnSpPr>
          <p:spPr>
            <a:xfrm flipV="1">
              <a:off x="3563888" y="5633049"/>
              <a:ext cx="671682" cy="17221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1" name="30 Conector recto"/>
            <p:cNvCxnSpPr/>
            <p:nvPr/>
          </p:nvCxnSpPr>
          <p:spPr>
            <a:xfrm flipV="1">
              <a:off x="4201064" y="5517232"/>
              <a:ext cx="370936" cy="115817"/>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5" name="34 Conector recto"/>
            <p:cNvCxnSpPr/>
            <p:nvPr/>
          </p:nvCxnSpPr>
          <p:spPr>
            <a:xfrm>
              <a:off x="4572000" y="5517232"/>
              <a:ext cx="957532" cy="98564"/>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7" name="36 Conector recto"/>
            <p:cNvCxnSpPr/>
            <p:nvPr/>
          </p:nvCxnSpPr>
          <p:spPr>
            <a:xfrm>
              <a:off x="5555411" y="5624423"/>
              <a:ext cx="362310" cy="17252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1" name="40 Arco"/>
            <p:cNvSpPr/>
            <p:nvPr/>
          </p:nvSpPr>
          <p:spPr>
            <a:xfrm flipV="1">
              <a:off x="5977656" y="5753508"/>
              <a:ext cx="466552" cy="72008"/>
            </a:xfrm>
            <a:prstGeom prst="arc">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cxnSp>
          <p:nvCxnSpPr>
            <p:cNvPr id="43" name="42 Conector recto"/>
            <p:cNvCxnSpPr/>
            <p:nvPr/>
          </p:nvCxnSpPr>
          <p:spPr>
            <a:xfrm flipV="1">
              <a:off x="6444208" y="5589240"/>
              <a:ext cx="792088" cy="216024"/>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47" name="46 CuadroTexto"/>
          <p:cNvSpPr txBox="1"/>
          <p:nvPr/>
        </p:nvSpPr>
        <p:spPr>
          <a:xfrm>
            <a:off x="3473256" y="2564904"/>
            <a:ext cx="2884251" cy="1384995"/>
          </a:xfrm>
          <a:prstGeom prst="rect">
            <a:avLst/>
          </a:prstGeom>
          <a:noFill/>
        </p:spPr>
        <p:txBody>
          <a:bodyPr wrap="none" rtlCol="0">
            <a:spAutoFit/>
          </a:bodyPr>
          <a:lstStyle/>
          <a:p>
            <a:pPr algn="ctr"/>
            <a:r>
              <a:rPr lang="es-ES" sz="2400" b="1" dirty="0"/>
              <a:t>31 de agosto de 1854</a:t>
            </a:r>
          </a:p>
          <a:p>
            <a:pPr algn="ctr"/>
            <a:r>
              <a:rPr lang="es-ES" sz="6000" b="1" dirty="0"/>
              <a:t>¡Cólera!</a:t>
            </a:r>
          </a:p>
        </p:txBody>
      </p:sp>
      <p:sp>
        <p:nvSpPr>
          <p:cNvPr id="26" name="25 Forma libre"/>
          <p:cNvSpPr/>
          <p:nvPr/>
        </p:nvSpPr>
        <p:spPr>
          <a:xfrm>
            <a:off x="310551" y="310551"/>
            <a:ext cx="5788324" cy="6314536"/>
          </a:xfrm>
          <a:custGeom>
            <a:avLst/>
            <a:gdLst>
              <a:gd name="connsiteX0" fmla="*/ 17253 w 5788324"/>
              <a:gd name="connsiteY0" fmla="*/ 0 h 6314536"/>
              <a:gd name="connsiteX1" fmla="*/ 0 w 5788324"/>
              <a:gd name="connsiteY1" fmla="*/ 6314536 h 6314536"/>
              <a:gd name="connsiteX2" fmla="*/ 2907102 w 5788324"/>
              <a:gd name="connsiteY2" fmla="*/ 6314536 h 6314536"/>
              <a:gd name="connsiteX3" fmla="*/ 1682151 w 5788324"/>
              <a:gd name="connsiteY3" fmla="*/ 4623758 h 6314536"/>
              <a:gd name="connsiteX4" fmla="*/ 2777706 w 5788324"/>
              <a:gd name="connsiteY4" fmla="*/ 3191774 h 6314536"/>
              <a:gd name="connsiteX5" fmla="*/ 2406770 w 5788324"/>
              <a:gd name="connsiteY5" fmla="*/ 2518913 h 6314536"/>
              <a:gd name="connsiteX6" fmla="*/ 2268747 w 5788324"/>
              <a:gd name="connsiteY6" fmla="*/ 1682151 h 6314536"/>
              <a:gd name="connsiteX7" fmla="*/ 5788324 w 5788324"/>
              <a:gd name="connsiteY7" fmla="*/ 1061049 h 6314536"/>
              <a:gd name="connsiteX8" fmla="*/ 5270740 w 5788324"/>
              <a:gd name="connsiteY8" fmla="*/ 25879 h 6314536"/>
              <a:gd name="connsiteX9" fmla="*/ 17253 w 5788324"/>
              <a:gd name="connsiteY9" fmla="*/ 0 h 6314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8324" h="6314536">
                <a:moveTo>
                  <a:pt x="17253" y="0"/>
                </a:moveTo>
                <a:lnTo>
                  <a:pt x="0" y="6314536"/>
                </a:lnTo>
                <a:lnTo>
                  <a:pt x="2907102" y="6314536"/>
                </a:lnTo>
                <a:lnTo>
                  <a:pt x="1682151" y="4623758"/>
                </a:lnTo>
                <a:lnTo>
                  <a:pt x="2777706" y="3191774"/>
                </a:lnTo>
                <a:lnTo>
                  <a:pt x="2406770" y="2518913"/>
                </a:lnTo>
                <a:lnTo>
                  <a:pt x="2268747" y="1682151"/>
                </a:lnTo>
                <a:lnTo>
                  <a:pt x="5788324" y="1061049"/>
                </a:lnTo>
                <a:lnTo>
                  <a:pt x="5270740" y="25879"/>
                </a:lnTo>
                <a:lnTo>
                  <a:pt x="17253" y="0"/>
                </a:ln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8" name="27 Forma libre"/>
          <p:cNvSpPr/>
          <p:nvPr/>
        </p:nvSpPr>
        <p:spPr>
          <a:xfrm>
            <a:off x="2812211" y="327804"/>
            <a:ext cx="5676181" cy="6288656"/>
          </a:xfrm>
          <a:custGeom>
            <a:avLst/>
            <a:gdLst>
              <a:gd name="connsiteX0" fmla="*/ 2794959 w 5676181"/>
              <a:gd name="connsiteY0" fmla="*/ 0 h 6288656"/>
              <a:gd name="connsiteX1" fmla="*/ 3234906 w 5676181"/>
              <a:gd name="connsiteY1" fmla="*/ 1061049 h 6288656"/>
              <a:gd name="connsiteX2" fmla="*/ 3295291 w 5676181"/>
              <a:gd name="connsiteY2" fmla="*/ 1061049 h 6288656"/>
              <a:gd name="connsiteX3" fmla="*/ 4477110 w 5676181"/>
              <a:gd name="connsiteY3" fmla="*/ 3942271 h 6288656"/>
              <a:gd name="connsiteX4" fmla="*/ 4054415 w 5676181"/>
              <a:gd name="connsiteY4" fmla="*/ 4157932 h 6288656"/>
              <a:gd name="connsiteX5" fmla="*/ 4485736 w 5676181"/>
              <a:gd name="connsiteY5" fmla="*/ 5158596 h 6288656"/>
              <a:gd name="connsiteX6" fmla="*/ 3709359 w 5676181"/>
              <a:gd name="connsiteY6" fmla="*/ 5339751 h 6288656"/>
              <a:gd name="connsiteX7" fmla="*/ 3441940 w 5676181"/>
              <a:gd name="connsiteY7" fmla="*/ 5400136 h 6288656"/>
              <a:gd name="connsiteX8" fmla="*/ 3217653 w 5676181"/>
              <a:gd name="connsiteY8" fmla="*/ 5374256 h 6288656"/>
              <a:gd name="connsiteX9" fmla="*/ 3045125 w 5676181"/>
              <a:gd name="connsiteY9" fmla="*/ 5357004 h 6288656"/>
              <a:gd name="connsiteX10" fmla="*/ 2872597 w 5676181"/>
              <a:gd name="connsiteY10" fmla="*/ 5253487 h 6288656"/>
              <a:gd name="connsiteX11" fmla="*/ 2751827 w 5676181"/>
              <a:gd name="connsiteY11" fmla="*/ 5218981 h 6288656"/>
              <a:gd name="connsiteX12" fmla="*/ 2613804 w 5676181"/>
              <a:gd name="connsiteY12" fmla="*/ 5184475 h 6288656"/>
              <a:gd name="connsiteX13" fmla="*/ 2441276 w 5676181"/>
              <a:gd name="connsiteY13" fmla="*/ 5167222 h 6288656"/>
              <a:gd name="connsiteX14" fmla="*/ 1820174 w 5676181"/>
              <a:gd name="connsiteY14" fmla="*/ 5098211 h 6288656"/>
              <a:gd name="connsiteX15" fmla="*/ 1466491 w 5676181"/>
              <a:gd name="connsiteY15" fmla="*/ 5184475 h 6288656"/>
              <a:gd name="connsiteX16" fmla="*/ 1147314 w 5676181"/>
              <a:gd name="connsiteY16" fmla="*/ 5279366 h 6288656"/>
              <a:gd name="connsiteX17" fmla="*/ 940280 w 5676181"/>
              <a:gd name="connsiteY17" fmla="*/ 5339751 h 6288656"/>
              <a:gd name="connsiteX18" fmla="*/ 828136 w 5676181"/>
              <a:gd name="connsiteY18" fmla="*/ 5357004 h 6288656"/>
              <a:gd name="connsiteX19" fmla="*/ 0 w 5676181"/>
              <a:gd name="connsiteY19" fmla="*/ 5788324 h 6288656"/>
              <a:gd name="connsiteX20" fmla="*/ 362310 w 5676181"/>
              <a:gd name="connsiteY20" fmla="*/ 6280030 h 6288656"/>
              <a:gd name="connsiteX21" fmla="*/ 5676181 w 5676181"/>
              <a:gd name="connsiteY21" fmla="*/ 6288656 h 6288656"/>
              <a:gd name="connsiteX22" fmla="*/ 5667555 w 5676181"/>
              <a:gd name="connsiteY22" fmla="*/ 8626 h 6288656"/>
              <a:gd name="connsiteX23" fmla="*/ 2794959 w 5676181"/>
              <a:gd name="connsiteY23" fmla="*/ 0 h 628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76181" h="6288656">
                <a:moveTo>
                  <a:pt x="2794959" y="0"/>
                </a:moveTo>
                <a:lnTo>
                  <a:pt x="3234906" y="1061049"/>
                </a:lnTo>
                <a:lnTo>
                  <a:pt x="3295291" y="1061049"/>
                </a:lnTo>
                <a:lnTo>
                  <a:pt x="4477110" y="3942271"/>
                </a:lnTo>
                <a:lnTo>
                  <a:pt x="4054415" y="4157932"/>
                </a:lnTo>
                <a:lnTo>
                  <a:pt x="4485736" y="5158596"/>
                </a:lnTo>
                <a:lnTo>
                  <a:pt x="3709359" y="5339751"/>
                </a:lnTo>
                <a:lnTo>
                  <a:pt x="3441940" y="5400136"/>
                </a:lnTo>
                <a:lnTo>
                  <a:pt x="3217653" y="5374256"/>
                </a:lnTo>
                <a:lnTo>
                  <a:pt x="3045125" y="5357004"/>
                </a:lnTo>
                <a:lnTo>
                  <a:pt x="2872597" y="5253487"/>
                </a:lnTo>
                <a:lnTo>
                  <a:pt x="2751827" y="5218981"/>
                </a:lnTo>
                <a:lnTo>
                  <a:pt x="2613804" y="5184475"/>
                </a:lnTo>
                <a:lnTo>
                  <a:pt x="2441276" y="5167222"/>
                </a:lnTo>
                <a:lnTo>
                  <a:pt x="1820174" y="5098211"/>
                </a:lnTo>
                <a:lnTo>
                  <a:pt x="1466491" y="5184475"/>
                </a:lnTo>
                <a:lnTo>
                  <a:pt x="1147314" y="5279366"/>
                </a:lnTo>
                <a:lnTo>
                  <a:pt x="940280" y="5339751"/>
                </a:lnTo>
                <a:lnTo>
                  <a:pt x="828136" y="5357004"/>
                </a:lnTo>
                <a:lnTo>
                  <a:pt x="0" y="5788324"/>
                </a:lnTo>
                <a:lnTo>
                  <a:pt x="362310" y="6280030"/>
                </a:lnTo>
                <a:lnTo>
                  <a:pt x="5676181" y="6288656"/>
                </a:lnTo>
                <a:cubicBezTo>
                  <a:pt x="5673306" y="4195313"/>
                  <a:pt x="5670430" y="2101969"/>
                  <a:pt x="5667555" y="8626"/>
                </a:cubicBezTo>
                <a:lnTo>
                  <a:pt x="2794959" y="0"/>
                </a:ln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7" grpId="0"/>
      <p:bldP spid="26" grpId="0" animBg="1"/>
      <p:bldP spid="2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536" y="116632"/>
            <a:ext cx="8352928" cy="1077218"/>
          </a:xfrm>
          <a:prstGeom prst="rect">
            <a:avLst/>
          </a:prstGeom>
          <a:noFill/>
        </p:spPr>
        <p:txBody>
          <a:bodyPr wrap="square" rtlCol="0">
            <a:spAutoFit/>
          </a:bodyPr>
          <a:lstStyle/>
          <a:p>
            <a:pPr algn="ctr"/>
            <a:r>
              <a:rPr lang="es-ES" sz="2800" b="1" dirty="0"/>
              <a:t>Amazon.com: </a:t>
            </a:r>
            <a:r>
              <a:rPr lang="es-ES" sz="3600" b="1" dirty="0"/>
              <a:t>818 libros </a:t>
            </a:r>
            <a:r>
              <a:rPr lang="es-ES" sz="2800" b="1" dirty="0"/>
              <a:t>que incluyen </a:t>
            </a:r>
          </a:p>
          <a:p>
            <a:pPr algn="ctr"/>
            <a:r>
              <a:rPr lang="es-ES" sz="2800" b="1" dirty="0"/>
              <a:t>“Florence </a:t>
            </a:r>
            <a:r>
              <a:rPr lang="es-ES" sz="2800" b="1" dirty="0" err="1"/>
              <a:t>Nightingale</a:t>
            </a:r>
            <a:r>
              <a:rPr lang="es-ES" sz="2800" b="1" dirty="0"/>
              <a:t>” en su título</a:t>
            </a:r>
          </a:p>
        </p:txBody>
      </p:sp>
      <p:pic>
        <p:nvPicPr>
          <p:cNvPr id="33796" name="Picture 4"/>
          <p:cNvPicPr>
            <a:picLocks noChangeAspect="1" noChangeArrowheads="1"/>
          </p:cNvPicPr>
          <p:nvPr/>
        </p:nvPicPr>
        <p:blipFill>
          <a:blip r:embed="rId2" cstate="print"/>
          <a:srcRect/>
          <a:stretch>
            <a:fillRect/>
          </a:stretch>
        </p:blipFill>
        <p:spPr bwMode="auto">
          <a:xfrm>
            <a:off x="323528" y="1479798"/>
            <a:ext cx="2220838" cy="2220838"/>
          </a:xfrm>
          <a:prstGeom prst="rect">
            <a:avLst/>
          </a:prstGeom>
          <a:noFill/>
          <a:ln w="9525">
            <a:noFill/>
            <a:miter lim="800000"/>
            <a:headEnd/>
            <a:tailEnd/>
          </a:ln>
        </p:spPr>
      </p:pic>
      <p:pic>
        <p:nvPicPr>
          <p:cNvPr id="33799" name="Picture 7"/>
          <p:cNvPicPr>
            <a:picLocks noChangeAspect="1" noChangeArrowheads="1"/>
          </p:cNvPicPr>
          <p:nvPr/>
        </p:nvPicPr>
        <p:blipFill>
          <a:blip r:embed="rId3" cstate="print"/>
          <a:srcRect l="8571" r="8571"/>
          <a:stretch>
            <a:fillRect/>
          </a:stretch>
        </p:blipFill>
        <p:spPr bwMode="auto">
          <a:xfrm>
            <a:off x="2411760" y="1407790"/>
            <a:ext cx="2088232" cy="2520280"/>
          </a:xfrm>
          <a:prstGeom prst="rect">
            <a:avLst/>
          </a:prstGeom>
          <a:noFill/>
          <a:ln w="9525">
            <a:noFill/>
            <a:miter lim="800000"/>
            <a:headEnd/>
            <a:tailEnd/>
          </a:ln>
        </p:spPr>
      </p:pic>
      <p:pic>
        <p:nvPicPr>
          <p:cNvPr id="33800" name="Picture 8"/>
          <p:cNvPicPr>
            <a:picLocks noChangeAspect="1" noChangeArrowheads="1"/>
          </p:cNvPicPr>
          <p:nvPr/>
        </p:nvPicPr>
        <p:blipFill>
          <a:blip r:embed="rId4" cstate="print"/>
          <a:srcRect l="12175" r="14778"/>
          <a:stretch>
            <a:fillRect/>
          </a:stretch>
        </p:blipFill>
        <p:spPr bwMode="auto">
          <a:xfrm>
            <a:off x="6660232" y="1335782"/>
            <a:ext cx="2160240" cy="2957314"/>
          </a:xfrm>
          <a:prstGeom prst="rect">
            <a:avLst/>
          </a:prstGeom>
          <a:noFill/>
          <a:ln w="9525">
            <a:noFill/>
            <a:miter lim="800000"/>
            <a:headEnd/>
            <a:tailEnd/>
          </a:ln>
        </p:spPr>
      </p:pic>
      <p:pic>
        <p:nvPicPr>
          <p:cNvPr id="33801" name="Picture 9"/>
          <p:cNvPicPr>
            <a:picLocks noChangeAspect="1" noChangeArrowheads="1"/>
          </p:cNvPicPr>
          <p:nvPr/>
        </p:nvPicPr>
        <p:blipFill>
          <a:blip r:embed="rId5" cstate="print"/>
          <a:srcRect t="7386" b="6449"/>
          <a:stretch>
            <a:fillRect/>
          </a:stretch>
        </p:blipFill>
        <p:spPr bwMode="auto">
          <a:xfrm>
            <a:off x="539552" y="4216102"/>
            <a:ext cx="2924944" cy="2520280"/>
          </a:xfrm>
          <a:prstGeom prst="rect">
            <a:avLst/>
          </a:prstGeom>
          <a:noFill/>
          <a:ln w="9525">
            <a:noFill/>
            <a:miter lim="800000"/>
            <a:headEnd/>
            <a:tailEnd/>
          </a:ln>
        </p:spPr>
      </p:pic>
      <p:pic>
        <p:nvPicPr>
          <p:cNvPr id="33802" name="Picture 10"/>
          <p:cNvPicPr>
            <a:picLocks noChangeAspect="1" noChangeArrowheads="1"/>
          </p:cNvPicPr>
          <p:nvPr/>
        </p:nvPicPr>
        <p:blipFill>
          <a:blip r:embed="rId6" cstate="print"/>
          <a:srcRect/>
          <a:stretch>
            <a:fillRect/>
          </a:stretch>
        </p:blipFill>
        <p:spPr bwMode="auto">
          <a:xfrm>
            <a:off x="3707904" y="4116710"/>
            <a:ext cx="2741290" cy="2741290"/>
          </a:xfrm>
          <a:prstGeom prst="rect">
            <a:avLst/>
          </a:prstGeom>
          <a:noFill/>
          <a:ln w="9525">
            <a:noFill/>
            <a:miter lim="800000"/>
            <a:headEnd/>
            <a:tailEnd/>
          </a:ln>
        </p:spPr>
      </p:pic>
      <p:pic>
        <p:nvPicPr>
          <p:cNvPr id="33803" name="Picture 11"/>
          <p:cNvPicPr>
            <a:picLocks noChangeAspect="1" noChangeArrowheads="1"/>
          </p:cNvPicPr>
          <p:nvPr/>
        </p:nvPicPr>
        <p:blipFill>
          <a:blip r:embed="rId7" cstate="print"/>
          <a:srcRect l="12201" r="12200"/>
          <a:stretch>
            <a:fillRect/>
          </a:stretch>
        </p:blipFill>
        <p:spPr bwMode="auto">
          <a:xfrm>
            <a:off x="4499992" y="1340768"/>
            <a:ext cx="2016224" cy="2667000"/>
          </a:xfrm>
          <a:prstGeom prst="rect">
            <a:avLst/>
          </a:prstGeom>
          <a:noFill/>
          <a:ln w="9525">
            <a:noFill/>
            <a:miter lim="800000"/>
            <a:headEnd/>
            <a:tailEnd/>
          </a:ln>
        </p:spPr>
      </p:pic>
      <p:pic>
        <p:nvPicPr>
          <p:cNvPr id="33804" name="Picture 12"/>
          <p:cNvPicPr>
            <a:picLocks noChangeAspect="1" noChangeArrowheads="1"/>
          </p:cNvPicPr>
          <p:nvPr/>
        </p:nvPicPr>
        <p:blipFill>
          <a:blip r:embed="rId8" cstate="print"/>
          <a:srcRect/>
          <a:stretch>
            <a:fillRect/>
          </a:stretch>
        </p:blipFill>
        <p:spPr bwMode="auto">
          <a:xfrm>
            <a:off x="6516216" y="4548758"/>
            <a:ext cx="2309242" cy="2309242"/>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l="27142"/>
          <a:stretch>
            <a:fillRect/>
          </a:stretch>
        </p:blipFill>
        <p:spPr bwMode="auto">
          <a:xfrm>
            <a:off x="251520" y="1340768"/>
            <a:ext cx="8608661" cy="3888432"/>
          </a:xfrm>
          <a:prstGeom prst="rect">
            <a:avLst/>
          </a:prstGeom>
          <a:noFill/>
          <a:ln w="9525">
            <a:noFill/>
            <a:miter lim="800000"/>
            <a:headEnd/>
            <a:tailEnd/>
          </a:ln>
        </p:spPr>
      </p:pic>
      <p:sp>
        <p:nvSpPr>
          <p:cNvPr id="3" name="2 CuadroTexto"/>
          <p:cNvSpPr txBox="1"/>
          <p:nvPr/>
        </p:nvSpPr>
        <p:spPr>
          <a:xfrm>
            <a:off x="395536" y="5877272"/>
            <a:ext cx="2166042" cy="553998"/>
          </a:xfrm>
          <a:prstGeom prst="rect">
            <a:avLst/>
          </a:prstGeom>
          <a:noFill/>
        </p:spPr>
        <p:txBody>
          <a:bodyPr wrap="none" rtlCol="0">
            <a:spAutoFit/>
          </a:bodyPr>
          <a:lstStyle/>
          <a:p>
            <a:r>
              <a:rPr lang="es-ES" sz="1200" dirty="0" err="1"/>
              <a:t>Wikipedia</a:t>
            </a:r>
            <a:r>
              <a:rPr lang="es-ES" sz="1200" dirty="0"/>
              <a:t>: Florence Nightingale</a:t>
            </a:r>
          </a:p>
          <a:p>
            <a:endParaRPr lang="es-E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4499992" y="404664"/>
            <a:ext cx="4343400" cy="5705475"/>
          </a:xfrm>
          <a:prstGeom prst="rect">
            <a:avLst/>
          </a:prstGeom>
          <a:noFill/>
          <a:ln w="9525">
            <a:noFill/>
            <a:miter lim="800000"/>
            <a:headEnd/>
            <a:tailEnd/>
          </a:ln>
        </p:spPr>
      </p:pic>
      <p:sp>
        <p:nvSpPr>
          <p:cNvPr id="3" name="2 CuadroTexto"/>
          <p:cNvSpPr txBox="1"/>
          <p:nvPr/>
        </p:nvSpPr>
        <p:spPr>
          <a:xfrm>
            <a:off x="611560" y="1484784"/>
            <a:ext cx="3168352" cy="2308324"/>
          </a:xfrm>
          <a:prstGeom prst="rect">
            <a:avLst/>
          </a:prstGeom>
          <a:noFill/>
        </p:spPr>
        <p:txBody>
          <a:bodyPr wrap="square" rtlCol="0">
            <a:spAutoFit/>
          </a:bodyPr>
          <a:lstStyle/>
          <a:p>
            <a:pPr>
              <a:lnSpc>
                <a:spcPct val="150000"/>
              </a:lnSpc>
            </a:pPr>
            <a:r>
              <a:rPr lang="es-ES" sz="2400" b="1" dirty="0"/>
              <a:t>Florence </a:t>
            </a:r>
            <a:r>
              <a:rPr lang="es-ES" sz="2400" b="1" dirty="0" err="1"/>
              <a:t>Nightingale</a:t>
            </a:r>
            <a:r>
              <a:rPr lang="es-ES" sz="2400" b="1" dirty="0"/>
              <a:t> </a:t>
            </a:r>
          </a:p>
          <a:p>
            <a:pPr>
              <a:lnSpc>
                <a:spcPct val="150000"/>
              </a:lnSpc>
            </a:pPr>
            <a:r>
              <a:rPr lang="es-ES" sz="2400" b="1" dirty="0"/>
              <a:t>fue la primera mujer en ser admitida en la </a:t>
            </a:r>
            <a:r>
              <a:rPr lang="es-ES" sz="2400" b="1" dirty="0">
                <a:solidFill>
                  <a:srgbClr val="FF0000"/>
                </a:solidFill>
              </a:rPr>
              <a:t>Royal </a:t>
            </a:r>
            <a:r>
              <a:rPr lang="es-ES" sz="2400" b="1" dirty="0" err="1">
                <a:solidFill>
                  <a:srgbClr val="FF0000"/>
                </a:solidFill>
              </a:rPr>
              <a:t>Statistical</a:t>
            </a:r>
            <a:r>
              <a:rPr lang="es-ES" sz="2400" b="1" dirty="0">
                <a:solidFill>
                  <a:srgbClr val="FF0000"/>
                </a:solidFill>
              </a:rPr>
              <a:t> </a:t>
            </a:r>
            <a:r>
              <a:rPr lang="es-ES" sz="2400" b="1" dirty="0" err="1">
                <a:solidFill>
                  <a:srgbClr val="FF0000"/>
                </a:solidFill>
              </a:rPr>
              <a:t>Society</a:t>
            </a:r>
            <a:endParaRPr lang="es-ES" sz="2400" b="1" dirty="0">
              <a:solidFill>
                <a:srgbClr val="FF0000"/>
              </a:solidFill>
            </a:endParaRPr>
          </a:p>
        </p:txBody>
      </p:sp>
      <p:sp>
        <p:nvSpPr>
          <p:cNvPr id="4" name="3 CuadroTexto"/>
          <p:cNvSpPr txBox="1"/>
          <p:nvPr/>
        </p:nvSpPr>
        <p:spPr>
          <a:xfrm>
            <a:off x="4499992" y="6093296"/>
            <a:ext cx="2166042" cy="553998"/>
          </a:xfrm>
          <a:prstGeom prst="rect">
            <a:avLst/>
          </a:prstGeom>
          <a:noFill/>
        </p:spPr>
        <p:txBody>
          <a:bodyPr wrap="none" rtlCol="0">
            <a:spAutoFit/>
          </a:bodyPr>
          <a:lstStyle/>
          <a:p>
            <a:r>
              <a:rPr lang="es-ES" sz="1200" dirty="0" err="1"/>
              <a:t>Wikipedia</a:t>
            </a:r>
            <a:r>
              <a:rPr lang="es-ES" sz="1200" dirty="0"/>
              <a:t>: Florence Nightingale</a:t>
            </a:r>
          </a:p>
          <a:p>
            <a:endParaRPr lang="es-E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475656" y="3645024"/>
            <a:ext cx="3198311" cy="1323439"/>
          </a:xfrm>
          <a:prstGeom prst="rect">
            <a:avLst/>
          </a:prstGeom>
          <a:noFill/>
        </p:spPr>
        <p:txBody>
          <a:bodyPr wrap="none" rtlCol="0">
            <a:spAutoFit/>
          </a:bodyPr>
          <a:lstStyle/>
          <a:p>
            <a:r>
              <a:rPr lang="es-ES" sz="2000" b="1" dirty="0"/>
              <a:t>Pitágoras: 	4.860.000</a:t>
            </a:r>
          </a:p>
          <a:p>
            <a:r>
              <a:rPr lang="es-ES" sz="2000" b="1" dirty="0" err="1"/>
              <a:t>Pythagoras</a:t>
            </a:r>
            <a:r>
              <a:rPr lang="es-ES" sz="2000" b="1" dirty="0"/>
              <a:t>:  	5.790.000</a:t>
            </a:r>
          </a:p>
          <a:p>
            <a:r>
              <a:rPr lang="es-ES" sz="2000" b="1" dirty="0"/>
              <a:t>Gauss: 	              16.000.000</a:t>
            </a:r>
          </a:p>
          <a:p>
            <a:r>
              <a:rPr lang="es-ES" sz="2000" b="1" dirty="0"/>
              <a:t>Carl Gauss:  	1.750.000</a:t>
            </a:r>
          </a:p>
        </p:txBody>
      </p:sp>
      <p:sp>
        <p:nvSpPr>
          <p:cNvPr id="3" name="2 CuadroTexto"/>
          <p:cNvSpPr txBox="1"/>
          <p:nvPr/>
        </p:nvSpPr>
        <p:spPr>
          <a:xfrm>
            <a:off x="1511277" y="5093382"/>
            <a:ext cx="3141373" cy="400110"/>
          </a:xfrm>
          <a:prstGeom prst="rect">
            <a:avLst/>
          </a:prstGeom>
          <a:noFill/>
        </p:spPr>
        <p:txBody>
          <a:bodyPr wrap="none" rtlCol="0">
            <a:spAutoFit/>
          </a:bodyPr>
          <a:lstStyle/>
          <a:p>
            <a:r>
              <a:rPr lang="es-ES" sz="2000" b="1" dirty="0"/>
              <a:t>Shakira              181.000.000 </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270" r="47372" b="41122"/>
          <a:stretch/>
        </p:blipFill>
        <p:spPr bwMode="auto">
          <a:xfrm>
            <a:off x="1115616" y="188640"/>
            <a:ext cx="6192688" cy="2977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Elipse"/>
          <p:cNvSpPr/>
          <p:nvPr/>
        </p:nvSpPr>
        <p:spPr>
          <a:xfrm>
            <a:off x="2483768" y="1340768"/>
            <a:ext cx="1224136"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44627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Challenger.jpg"/>
          <p:cNvPicPr>
            <a:picLocks noChangeAspect="1"/>
          </p:cNvPicPr>
          <p:nvPr/>
        </p:nvPicPr>
        <p:blipFill>
          <a:blip r:embed="rId2" cstate="print"/>
          <a:srcRect r="-6552"/>
          <a:stretch>
            <a:fillRect/>
          </a:stretch>
        </p:blipFill>
        <p:spPr>
          <a:xfrm>
            <a:off x="1403648" y="260648"/>
            <a:ext cx="6048672" cy="5832648"/>
          </a:xfrm>
          <a:prstGeom prst="rect">
            <a:avLst/>
          </a:prstGeom>
        </p:spPr>
      </p:pic>
      <p:sp>
        <p:nvSpPr>
          <p:cNvPr id="3" name="2 CuadroTexto"/>
          <p:cNvSpPr txBox="1"/>
          <p:nvPr/>
        </p:nvSpPr>
        <p:spPr>
          <a:xfrm>
            <a:off x="323528" y="6381328"/>
            <a:ext cx="3391186" cy="251483"/>
          </a:xfrm>
          <a:prstGeom prst="rect">
            <a:avLst/>
          </a:prstGeom>
          <a:noFill/>
        </p:spPr>
        <p:txBody>
          <a:bodyPr wrap="none" rtlCol="0">
            <a:spAutoFit/>
          </a:bodyPr>
          <a:lstStyle/>
          <a:p>
            <a:r>
              <a:rPr lang="en-US" sz="1200" dirty="0"/>
              <a:t>E.R. </a:t>
            </a:r>
            <a:r>
              <a:rPr lang="en-US" sz="1200" dirty="0" err="1"/>
              <a:t>Tufte</a:t>
            </a:r>
            <a:r>
              <a:rPr lang="en-US" sz="1200" dirty="0"/>
              <a:t>: “Visual Explanations”. Graphics Press, 1997</a:t>
            </a:r>
            <a:endParaRPr lang="es-ES" sz="12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Depositos combustible.jpg"/>
          <p:cNvPicPr>
            <a:picLocks noChangeAspect="1"/>
          </p:cNvPicPr>
          <p:nvPr/>
        </p:nvPicPr>
        <p:blipFill>
          <a:blip r:embed="rId2" cstate="print"/>
          <a:stretch>
            <a:fillRect/>
          </a:stretch>
        </p:blipFill>
        <p:spPr>
          <a:xfrm>
            <a:off x="899592" y="332655"/>
            <a:ext cx="7488832" cy="5901563"/>
          </a:xfrm>
          <a:prstGeom prst="rect">
            <a:avLst/>
          </a:prstGeom>
        </p:spPr>
      </p:pic>
      <p:sp>
        <p:nvSpPr>
          <p:cNvPr id="4" name="3 Rectángulo"/>
          <p:cNvSpPr/>
          <p:nvPr/>
        </p:nvSpPr>
        <p:spPr>
          <a:xfrm>
            <a:off x="7452320" y="3789040"/>
            <a:ext cx="1296144" cy="25922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6" name="5 CuadroTexto"/>
          <p:cNvSpPr txBox="1"/>
          <p:nvPr/>
        </p:nvSpPr>
        <p:spPr>
          <a:xfrm>
            <a:off x="323528" y="6381328"/>
            <a:ext cx="3391186" cy="251483"/>
          </a:xfrm>
          <a:prstGeom prst="rect">
            <a:avLst/>
          </a:prstGeom>
          <a:noFill/>
        </p:spPr>
        <p:txBody>
          <a:bodyPr wrap="none" rtlCol="0">
            <a:spAutoFit/>
          </a:bodyPr>
          <a:lstStyle/>
          <a:p>
            <a:r>
              <a:rPr lang="en-US" sz="1200" dirty="0"/>
              <a:t>E.R. </a:t>
            </a:r>
            <a:r>
              <a:rPr lang="en-US" sz="1200" dirty="0" err="1"/>
              <a:t>Tufte</a:t>
            </a:r>
            <a:r>
              <a:rPr lang="en-US" sz="1200" dirty="0"/>
              <a:t>: “Visual Explanations”. Graphics Press, 1997</a:t>
            </a:r>
            <a:endParaRPr lang="es-ES" sz="1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Depositos combustible.jpg"/>
          <p:cNvPicPr>
            <a:picLocks noChangeAspect="1"/>
          </p:cNvPicPr>
          <p:nvPr/>
        </p:nvPicPr>
        <p:blipFill>
          <a:blip r:embed="rId2" cstate="print"/>
          <a:srcRect l="40385" t="16852" r="962"/>
          <a:stretch>
            <a:fillRect/>
          </a:stretch>
        </p:blipFill>
        <p:spPr>
          <a:xfrm>
            <a:off x="539552" y="504057"/>
            <a:ext cx="3816424" cy="4263492"/>
          </a:xfrm>
          <a:prstGeom prst="rect">
            <a:avLst/>
          </a:prstGeom>
        </p:spPr>
      </p:pic>
      <p:pic>
        <p:nvPicPr>
          <p:cNvPr id="2" name="1 Imagen" descr="ring.jpg"/>
          <p:cNvPicPr>
            <a:picLocks noChangeAspect="1"/>
          </p:cNvPicPr>
          <p:nvPr/>
        </p:nvPicPr>
        <p:blipFill>
          <a:blip r:embed="rId3" cstate="print"/>
          <a:stretch>
            <a:fillRect/>
          </a:stretch>
        </p:blipFill>
        <p:spPr>
          <a:xfrm>
            <a:off x="3932796" y="1556792"/>
            <a:ext cx="5014310" cy="4464496"/>
          </a:xfrm>
          <a:prstGeom prst="rect">
            <a:avLst/>
          </a:prstGeom>
        </p:spPr>
      </p:pic>
      <p:sp>
        <p:nvSpPr>
          <p:cNvPr id="4" name="3 Rectángulo"/>
          <p:cNvSpPr/>
          <p:nvPr/>
        </p:nvSpPr>
        <p:spPr>
          <a:xfrm>
            <a:off x="3707904" y="2132856"/>
            <a:ext cx="792088" cy="1800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5" name="4 CuadroTexto"/>
          <p:cNvSpPr txBox="1"/>
          <p:nvPr/>
        </p:nvSpPr>
        <p:spPr>
          <a:xfrm>
            <a:off x="323528" y="6381328"/>
            <a:ext cx="3391186" cy="251483"/>
          </a:xfrm>
          <a:prstGeom prst="rect">
            <a:avLst/>
          </a:prstGeom>
          <a:noFill/>
        </p:spPr>
        <p:txBody>
          <a:bodyPr wrap="none" rtlCol="0">
            <a:spAutoFit/>
          </a:bodyPr>
          <a:lstStyle/>
          <a:p>
            <a:r>
              <a:rPr lang="en-US" sz="1200" dirty="0"/>
              <a:t>E.R. </a:t>
            </a:r>
            <a:r>
              <a:rPr lang="en-US" sz="1200" dirty="0" err="1"/>
              <a:t>Tufte</a:t>
            </a:r>
            <a:r>
              <a:rPr lang="en-US" sz="1200" dirty="0"/>
              <a:t>: “Visual Explanations”. Graphics Press, 1997</a:t>
            </a:r>
            <a:endParaRPr lang="es-ES" sz="12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11561" y="836712"/>
            <a:ext cx="7992888" cy="4893647"/>
          </a:xfrm>
          <a:prstGeom prst="rect">
            <a:avLst/>
          </a:prstGeom>
          <a:noFill/>
        </p:spPr>
        <p:txBody>
          <a:bodyPr wrap="square" rtlCol="0">
            <a:spAutoFit/>
          </a:bodyPr>
          <a:lstStyle/>
          <a:p>
            <a:r>
              <a:rPr lang="es-ES" sz="2400" b="1" dirty="0"/>
              <a:t>Fecha de lanzamiento prevista: 28 de enero de 1986</a:t>
            </a:r>
          </a:p>
          <a:p>
            <a:r>
              <a:rPr lang="es-ES" sz="2400" b="1" dirty="0"/>
              <a:t>Discusión la noche del 27 al 28: </a:t>
            </a:r>
            <a:r>
              <a:rPr lang="es-ES" sz="2400" b="1" dirty="0">
                <a:solidFill>
                  <a:srgbClr val="FF0000"/>
                </a:solidFill>
              </a:rPr>
              <a:t>¿Convenía retrasar el lanzamiento?</a:t>
            </a:r>
          </a:p>
          <a:p>
            <a:pPr algn="ctr"/>
            <a:endParaRPr lang="ca-ES" sz="2400" b="1" dirty="0">
              <a:solidFill>
                <a:srgbClr val="FF0000"/>
              </a:solidFill>
            </a:endParaRPr>
          </a:p>
          <a:p>
            <a:pPr algn="just"/>
            <a:r>
              <a:rPr lang="es-ES" sz="2400" b="1" dirty="0"/>
              <a:t>Problema: La temperatura prevista en el momento del lanzamiento era más baja de la habitual. ¿Podía afectar la temperatura a la estanqueidad de las juntas?</a:t>
            </a:r>
          </a:p>
          <a:p>
            <a:pPr algn="just"/>
            <a:endParaRPr lang="es-ES" sz="2400" b="1" dirty="0">
              <a:solidFill>
                <a:srgbClr val="FF0000"/>
              </a:solidFill>
            </a:endParaRPr>
          </a:p>
          <a:p>
            <a:pPr algn="just"/>
            <a:endParaRPr lang="ca-ES" sz="2400" b="1" dirty="0">
              <a:solidFill>
                <a:srgbClr val="FF0000"/>
              </a:solidFill>
            </a:endParaRPr>
          </a:p>
          <a:p>
            <a:endParaRPr lang="es-ES" sz="2400" b="1" dirty="0"/>
          </a:p>
          <a:p>
            <a:endParaRPr lang="ca-ES" sz="2400" b="1" dirty="0"/>
          </a:p>
          <a:p>
            <a:endParaRPr lang="ca-ES" sz="2400" b="1" dirty="0"/>
          </a:p>
          <a:p>
            <a:endParaRPr lang="ca-ES" sz="2400" b="1" dirty="0"/>
          </a:p>
        </p:txBody>
      </p:sp>
      <p:pic>
        <p:nvPicPr>
          <p:cNvPr id="2050" name="Picture 2"/>
          <p:cNvPicPr>
            <a:picLocks noChangeAspect="1" noChangeArrowheads="1"/>
          </p:cNvPicPr>
          <p:nvPr/>
        </p:nvPicPr>
        <p:blipFill>
          <a:blip r:embed="rId2" cstate="print"/>
          <a:srcRect/>
          <a:stretch>
            <a:fillRect/>
          </a:stretch>
        </p:blipFill>
        <p:spPr bwMode="auto">
          <a:xfrm>
            <a:off x="3851920" y="3573016"/>
            <a:ext cx="4974133" cy="2674906"/>
          </a:xfrm>
          <a:prstGeom prst="rect">
            <a:avLst/>
          </a:prstGeom>
          <a:noFill/>
          <a:ln w="9525">
            <a:noFill/>
            <a:miter lim="800000"/>
            <a:headEnd/>
            <a:tailEnd/>
          </a:ln>
        </p:spPr>
      </p:pic>
      <p:sp>
        <p:nvSpPr>
          <p:cNvPr id="4" name="3 CuadroTexto"/>
          <p:cNvSpPr txBox="1"/>
          <p:nvPr/>
        </p:nvSpPr>
        <p:spPr>
          <a:xfrm>
            <a:off x="611560" y="4149080"/>
            <a:ext cx="3240360" cy="1631216"/>
          </a:xfrm>
          <a:prstGeom prst="rect">
            <a:avLst/>
          </a:prstGeom>
          <a:noFill/>
        </p:spPr>
        <p:txBody>
          <a:bodyPr wrap="square" rtlCol="0">
            <a:spAutoFit/>
          </a:bodyPr>
          <a:lstStyle/>
          <a:p>
            <a:pPr>
              <a:spcBef>
                <a:spcPts val="1200"/>
              </a:spcBef>
            </a:pPr>
            <a:r>
              <a:rPr lang="es-ES"/>
              <a:t>Datos disponibles:</a:t>
            </a:r>
          </a:p>
          <a:p>
            <a:pPr>
              <a:spcBef>
                <a:spcPts val="1200"/>
              </a:spcBef>
            </a:pPr>
            <a:r>
              <a:rPr lang="es-ES"/>
              <a:t>Temperaturas  de lanzamientos anteriores en los que había habido desperfectos en las juntas</a:t>
            </a:r>
          </a:p>
        </p:txBody>
      </p:sp>
      <p:sp>
        <p:nvSpPr>
          <p:cNvPr id="5" name="4 CuadroTexto"/>
          <p:cNvSpPr txBox="1"/>
          <p:nvPr/>
        </p:nvSpPr>
        <p:spPr>
          <a:xfrm>
            <a:off x="323528" y="6381328"/>
            <a:ext cx="3391186" cy="251483"/>
          </a:xfrm>
          <a:prstGeom prst="rect">
            <a:avLst/>
          </a:prstGeom>
          <a:noFill/>
        </p:spPr>
        <p:txBody>
          <a:bodyPr wrap="none" rtlCol="0">
            <a:spAutoFit/>
          </a:bodyPr>
          <a:lstStyle/>
          <a:p>
            <a:r>
              <a:rPr lang="en-US" sz="1200" dirty="0"/>
              <a:t>E.R. </a:t>
            </a:r>
            <a:r>
              <a:rPr lang="en-US" sz="1200" dirty="0" err="1"/>
              <a:t>Tufte</a:t>
            </a:r>
            <a:r>
              <a:rPr lang="en-US" sz="1200" dirty="0"/>
              <a:t>: “Visual Explanations”. Graphics Press, 1997</a:t>
            </a:r>
            <a:endParaRPr lang="es-ES" sz="12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Explision.jpg"/>
          <p:cNvPicPr>
            <a:picLocks noChangeAspect="1"/>
          </p:cNvPicPr>
          <p:nvPr/>
        </p:nvPicPr>
        <p:blipFill>
          <a:blip r:embed="rId2" cstate="print"/>
          <a:srcRect r="49105"/>
          <a:stretch>
            <a:fillRect/>
          </a:stretch>
        </p:blipFill>
        <p:spPr>
          <a:xfrm rot="21540000">
            <a:off x="399133" y="1232894"/>
            <a:ext cx="4176270" cy="3964458"/>
          </a:xfrm>
          <a:prstGeom prst="rect">
            <a:avLst/>
          </a:prstGeom>
        </p:spPr>
      </p:pic>
      <p:sp>
        <p:nvSpPr>
          <p:cNvPr id="5" name="4 Rectángulo"/>
          <p:cNvSpPr/>
          <p:nvPr/>
        </p:nvSpPr>
        <p:spPr>
          <a:xfrm>
            <a:off x="323528" y="908720"/>
            <a:ext cx="8352928" cy="43204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CuadroTexto"/>
          <p:cNvSpPr txBox="1"/>
          <p:nvPr/>
        </p:nvSpPr>
        <p:spPr>
          <a:xfrm>
            <a:off x="611560" y="5147900"/>
            <a:ext cx="3655168" cy="369332"/>
          </a:xfrm>
          <a:prstGeom prst="rect">
            <a:avLst/>
          </a:prstGeom>
          <a:noFill/>
        </p:spPr>
        <p:txBody>
          <a:bodyPr wrap="none" rtlCol="0">
            <a:spAutoFit/>
          </a:bodyPr>
          <a:lstStyle/>
          <a:p>
            <a:r>
              <a:rPr lang="es-ES"/>
              <a:t>2 segundos després del lanzamiento</a:t>
            </a:r>
          </a:p>
        </p:txBody>
      </p:sp>
      <p:sp>
        <p:nvSpPr>
          <p:cNvPr id="8" name="7 CuadroTexto"/>
          <p:cNvSpPr txBox="1"/>
          <p:nvPr/>
        </p:nvSpPr>
        <p:spPr>
          <a:xfrm>
            <a:off x="4788024" y="5147900"/>
            <a:ext cx="3816879" cy="369332"/>
          </a:xfrm>
          <a:prstGeom prst="rect">
            <a:avLst/>
          </a:prstGeom>
          <a:noFill/>
        </p:spPr>
        <p:txBody>
          <a:bodyPr wrap="none" rtlCol="0">
            <a:spAutoFit/>
          </a:bodyPr>
          <a:lstStyle/>
          <a:p>
            <a:r>
              <a:rPr lang="es-ES"/>
              <a:t>59 segundos después del lanzamiento</a:t>
            </a:r>
          </a:p>
        </p:txBody>
      </p:sp>
      <p:pic>
        <p:nvPicPr>
          <p:cNvPr id="9" name="8 Imagen" descr="Explision.jpg"/>
          <p:cNvPicPr>
            <a:picLocks noChangeAspect="1"/>
          </p:cNvPicPr>
          <p:nvPr/>
        </p:nvPicPr>
        <p:blipFill>
          <a:blip r:embed="rId2" cstate="print"/>
          <a:srcRect l="50795"/>
          <a:stretch>
            <a:fillRect/>
          </a:stretch>
        </p:blipFill>
        <p:spPr>
          <a:xfrm rot="21540000">
            <a:off x="4718943" y="1164747"/>
            <a:ext cx="4037588" cy="3964458"/>
          </a:xfrm>
          <a:prstGeom prst="rect">
            <a:avLst/>
          </a:prstGeom>
        </p:spPr>
      </p:pic>
      <p:sp>
        <p:nvSpPr>
          <p:cNvPr id="10" name="9 CuadroTexto"/>
          <p:cNvSpPr txBox="1"/>
          <p:nvPr/>
        </p:nvSpPr>
        <p:spPr>
          <a:xfrm>
            <a:off x="323528" y="6381328"/>
            <a:ext cx="3391186" cy="251483"/>
          </a:xfrm>
          <a:prstGeom prst="rect">
            <a:avLst/>
          </a:prstGeom>
          <a:noFill/>
        </p:spPr>
        <p:txBody>
          <a:bodyPr wrap="none" rtlCol="0">
            <a:spAutoFit/>
          </a:bodyPr>
          <a:lstStyle/>
          <a:p>
            <a:r>
              <a:rPr lang="en-US" sz="1200" dirty="0"/>
              <a:t>E.R. </a:t>
            </a:r>
            <a:r>
              <a:rPr lang="en-US" sz="1200" dirty="0" err="1"/>
              <a:t>Tufte</a:t>
            </a:r>
            <a:r>
              <a:rPr lang="en-US" sz="1200" dirty="0"/>
              <a:t>: “Visual Explanations”. Graphics Press, 1997</a:t>
            </a:r>
            <a:endParaRPr lang="es-E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tripulacion.jpg"/>
          <p:cNvPicPr>
            <a:picLocks noChangeAspect="1"/>
          </p:cNvPicPr>
          <p:nvPr/>
        </p:nvPicPr>
        <p:blipFill>
          <a:blip r:embed="rId2" cstate="print"/>
          <a:stretch>
            <a:fillRect/>
          </a:stretch>
        </p:blipFill>
        <p:spPr>
          <a:xfrm>
            <a:off x="5292080" y="4293096"/>
            <a:ext cx="3471672" cy="2115312"/>
          </a:xfrm>
          <a:prstGeom prst="rect">
            <a:avLst/>
          </a:prstGeom>
        </p:spPr>
      </p:pic>
      <p:pic>
        <p:nvPicPr>
          <p:cNvPr id="3" name="2 Imagen" descr="explosion 2.jpg"/>
          <p:cNvPicPr>
            <a:picLocks noChangeAspect="1"/>
          </p:cNvPicPr>
          <p:nvPr/>
        </p:nvPicPr>
        <p:blipFill>
          <a:blip r:embed="rId3" cstate="print"/>
          <a:stretch>
            <a:fillRect/>
          </a:stretch>
        </p:blipFill>
        <p:spPr>
          <a:xfrm>
            <a:off x="755576" y="620688"/>
            <a:ext cx="6273931" cy="3672408"/>
          </a:xfrm>
          <a:prstGeom prst="rect">
            <a:avLst/>
          </a:prstGeom>
        </p:spPr>
      </p:pic>
      <p:sp>
        <p:nvSpPr>
          <p:cNvPr id="4" name="3 CuadroTexto"/>
          <p:cNvSpPr txBox="1"/>
          <p:nvPr/>
        </p:nvSpPr>
        <p:spPr>
          <a:xfrm>
            <a:off x="755576" y="4365104"/>
            <a:ext cx="3816879" cy="369332"/>
          </a:xfrm>
          <a:prstGeom prst="rect">
            <a:avLst/>
          </a:prstGeom>
          <a:noFill/>
        </p:spPr>
        <p:txBody>
          <a:bodyPr wrap="none" rtlCol="0">
            <a:spAutoFit/>
          </a:bodyPr>
          <a:lstStyle/>
          <a:p>
            <a:r>
              <a:rPr lang="es-ES"/>
              <a:t>73 segundos después del lanzamiento</a:t>
            </a:r>
          </a:p>
        </p:txBody>
      </p:sp>
      <p:sp>
        <p:nvSpPr>
          <p:cNvPr id="5" name="4 CuadroTexto"/>
          <p:cNvSpPr txBox="1"/>
          <p:nvPr/>
        </p:nvSpPr>
        <p:spPr>
          <a:xfrm>
            <a:off x="323528" y="6381328"/>
            <a:ext cx="3391186" cy="251483"/>
          </a:xfrm>
          <a:prstGeom prst="rect">
            <a:avLst/>
          </a:prstGeom>
          <a:noFill/>
        </p:spPr>
        <p:txBody>
          <a:bodyPr wrap="none" rtlCol="0">
            <a:spAutoFit/>
          </a:bodyPr>
          <a:lstStyle/>
          <a:p>
            <a:r>
              <a:rPr lang="en-US" sz="1200" dirty="0"/>
              <a:t>E.R. </a:t>
            </a:r>
            <a:r>
              <a:rPr lang="en-US" sz="1200" dirty="0" err="1"/>
              <a:t>Tufte</a:t>
            </a:r>
            <a:r>
              <a:rPr lang="en-US" sz="1200" dirty="0"/>
              <a:t>: “Visual Explanations”. Graphics Press, 1997</a:t>
            </a:r>
            <a:endParaRPr lang="es-E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colera.jpg"/>
          <p:cNvPicPr>
            <a:picLocks noChangeAspect="1"/>
          </p:cNvPicPr>
          <p:nvPr/>
        </p:nvPicPr>
        <p:blipFill>
          <a:blip r:embed="rId2" cstate="print"/>
          <a:srcRect b="-11111"/>
          <a:stretch>
            <a:fillRect/>
          </a:stretch>
        </p:blipFill>
        <p:spPr>
          <a:xfrm>
            <a:off x="467544" y="1223345"/>
            <a:ext cx="8144553" cy="5229991"/>
          </a:xfrm>
          <a:prstGeom prst="rect">
            <a:avLst/>
          </a:prstGeom>
        </p:spPr>
      </p:pic>
      <p:sp>
        <p:nvSpPr>
          <p:cNvPr id="8" name="7 CuadroTexto"/>
          <p:cNvSpPr txBox="1"/>
          <p:nvPr/>
        </p:nvSpPr>
        <p:spPr>
          <a:xfrm>
            <a:off x="827584" y="6237312"/>
            <a:ext cx="3391186" cy="251483"/>
          </a:xfrm>
          <a:prstGeom prst="rect">
            <a:avLst/>
          </a:prstGeom>
          <a:noFill/>
        </p:spPr>
        <p:txBody>
          <a:bodyPr wrap="none" rtlCol="0">
            <a:spAutoFit/>
          </a:bodyPr>
          <a:lstStyle/>
          <a:p>
            <a:r>
              <a:rPr lang="en-US" sz="1200" dirty="0"/>
              <a:t>E.R. </a:t>
            </a:r>
            <a:r>
              <a:rPr lang="en-US" sz="1200" dirty="0" err="1"/>
              <a:t>Tufte</a:t>
            </a:r>
            <a:r>
              <a:rPr lang="en-US" sz="1200" dirty="0"/>
              <a:t>: “Visual Explanations”. Graphics Press, 1997</a:t>
            </a:r>
            <a:endParaRPr lang="es-ES" sz="1200" dirty="0"/>
          </a:p>
        </p:txBody>
      </p:sp>
      <p:sp>
        <p:nvSpPr>
          <p:cNvPr id="11" name="10 Rectángulo"/>
          <p:cNvSpPr/>
          <p:nvPr/>
        </p:nvSpPr>
        <p:spPr>
          <a:xfrm>
            <a:off x="827584" y="548680"/>
            <a:ext cx="7776864" cy="584775"/>
          </a:xfrm>
          <a:prstGeom prst="rect">
            <a:avLst/>
          </a:prstGeom>
        </p:spPr>
        <p:txBody>
          <a:bodyPr wrap="square">
            <a:spAutoFit/>
          </a:bodyPr>
          <a:lstStyle/>
          <a:p>
            <a:r>
              <a:rPr lang="en-US" b="1" i="1" dirty="0"/>
              <a:t>“The most terrible outbreak of cholera which ever occurred in this kingdom</a:t>
            </a:r>
            <a:r>
              <a:rPr lang="en-US" sz="1600" i="1" dirty="0"/>
              <a:t>…”</a:t>
            </a:r>
          </a:p>
          <a:p>
            <a:r>
              <a:rPr lang="en-US" sz="1400" i="1" dirty="0"/>
              <a:t>John Snow</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539552" y="2420888"/>
            <a:ext cx="8473871" cy="3240360"/>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4860032" y="188640"/>
            <a:ext cx="4017084" cy="2160240"/>
          </a:xfrm>
          <a:prstGeom prst="rect">
            <a:avLst/>
          </a:prstGeom>
          <a:noFill/>
          <a:ln w="9525">
            <a:noFill/>
            <a:miter lim="800000"/>
            <a:headEnd/>
            <a:tailEnd/>
          </a:ln>
        </p:spPr>
      </p:pic>
      <p:sp>
        <p:nvSpPr>
          <p:cNvPr id="5" name="4 CuadroTexto"/>
          <p:cNvSpPr txBox="1"/>
          <p:nvPr/>
        </p:nvSpPr>
        <p:spPr>
          <a:xfrm>
            <a:off x="323528" y="6381328"/>
            <a:ext cx="3391186" cy="251483"/>
          </a:xfrm>
          <a:prstGeom prst="rect">
            <a:avLst/>
          </a:prstGeom>
          <a:noFill/>
        </p:spPr>
        <p:txBody>
          <a:bodyPr wrap="none" rtlCol="0">
            <a:spAutoFit/>
          </a:bodyPr>
          <a:lstStyle/>
          <a:p>
            <a:r>
              <a:rPr lang="en-US" sz="1200" dirty="0"/>
              <a:t>E.R. </a:t>
            </a:r>
            <a:r>
              <a:rPr lang="en-US" sz="1200" dirty="0" err="1"/>
              <a:t>Tufte</a:t>
            </a:r>
            <a:r>
              <a:rPr lang="en-US" sz="1200" dirty="0"/>
              <a:t>: “Visual Explanations”. Graphics Press, 1997</a:t>
            </a:r>
            <a:endParaRPr lang="es-E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755576" y="548680"/>
            <a:ext cx="4857750" cy="5495925"/>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6228184" y="2132856"/>
            <a:ext cx="1942550" cy="2933328"/>
          </a:xfrm>
          <a:prstGeom prst="rect">
            <a:avLst/>
          </a:prstGeom>
          <a:noFill/>
          <a:ln w="9525">
            <a:noFill/>
            <a:miter lim="800000"/>
            <a:headEnd/>
            <a:tailEnd/>
          </a:ln>
        </p:spPr>
      </p:pic>
      <p:sp>
        <p:nvSpPr>
          <p:cNvPr id="4" name="3 CuadroTexto"/>
          <p:cNvSpPr txBox="1"/>
          <p:nvPr/>
        </p:nvSpPr>
        <p:spPr>
          <a:xfrm>
            <a:off x="323528" y="6381328"/>
            <a:ext cx="3391186" cy="251483"/>
          </a:xfrm>
          <a:prstGeom prst="rect">
            <a:avLst/>
          </a:prstGeom>
          <a:noFill/>
        </p:spPr>
        <p:txBody>
          <a:bodyPr wrap="none" rtlCol="0">
            <a:spAutoFit/>
          </a:bodyPr>
          <a:lstStyle/>
          <a:p>
            <a:r>
              <a:rPr lang="en-US" sz="1200" dirty="0"/>
              <a:t>E.R. </a:t>
            </a:r>
            <a:r>
              <a:rPr lang="en-US" sz="1200" dirty="0" err="1"/>
              <a:t>Tufte</a:t>
            </a:r>
            <a:r>
              <a:rPr lang="en-US" sz="1200" dirty="0"/>
              <a:t>: “Visual Explanations”. Graphics Press, 1997</a:t>
            </a:r>
            <a:endParaRPr lang="es-ES" sz="12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07504" y="260648"/>
            <a:ext cx="4852120" cy="2628232"/>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107504" y="2636912"/>
            <a:ext cx="5037982" cy="3384723"/>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2626496" y="3220039"/>
            <a:ext cx="2117352" cy="2863757"/>
          </a:xfrm>
          <a:prstGeom prst="rect">
            <a:avLst/>
          </a:prstGeom>
          <a:noFill/>
          <a:ln w="9525">
            <a:noFill/>
            <a:miter lim="800000"/>
            <a:headEnd/>
            <a:tailEnd/>
          </a:ln>
        </p:spPr>
      </p:pic>
      <p:pic>
        <p:nvPicPr>
          <p:cNvPr id="1031" name="Picture 7"/>
          <p:cNvPicPr>
            <a:picLocks noChangeAspect="1" noChangeArrowheads="1"/>
          </p:cNvPicPr>
          <p:nvPr/>
        </p:nvPicPr>
        <p:blipFill>
          <a:blip r:embed="rId5" cstate="print"/>
          <a:srcRect r="8389"/>
          <a:stretch>
            <a:fillRect/>
          </a:stretch>
        </p:blipFill>
        <p:spPr bwMode="auto">
          <a:xfrm>
            <a:off x="5032968" y="476672"/>
            <a:ext cx="3931520" cy="5748934"/>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srcRect/>
          <a:stretch>
            <a:fillRect/>
          </a:stretch>
        </p:blipFill>
        <p:spPr bwMode="auto">
          <a:xfrm>
            <a:off x="6998728" y="3216664"/>
            <a:ext cx="1729570" cy="259435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351"/>
          <a:stretch/>
        </p:blipFill>
        <p:spPr bwMode="auto">
          <a:xfrm>
            <a:off x="611560" y="882869"/>
            <a:ext cx="4248150" cy="5217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0614" y="2996952"/>
            <a:ext cx="4156869"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86905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539552" y="1124744"/>
            <a:ext cx="792088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ea typeface="Calibri" pitchFamily="34" charset="0"/>
                <a:cs typeface="Arial" pitchFamily="34" charset="0"/>
              </a:rPr>
              <a:t> “For close upon 100 years we have been free in this country from epidemic cholera, and it is a freedom which, basically, we owe </a:t>
            </a:r>
            <a:r>
              <a:rPr kumimoji="0" lang="en-US" sz="2400" b="1" i="0" u="none" strike="noStrike" cap="none" normalizeH="0" baseline="0" dirty="0">
                <a:ln>
                  <a:noFill/>
                </a:ln>
                <a:solidFill>
                  <a:srgbClr val="FF0000"/>
                </a:solidFill>
                <a:effectLst/>
                <a:ea typeface="Calibri" pitchFamily="34" charset="0"/>
                <a:cs typeface="Arial" pitchFamily="34" charset="0"/>
              </a:rPr>
              <a:t>to the logical thinking, acute observations and simple sums </a:t>
            </a:r>
            <a:r>
              <a:rPr kumimoji="0" lang="en-US" sz="2400" b="1" i="0" u="none" strike="noStrike" cap="none" normalizeH="0" baseline="0" dirty="0">
                <a:ln>
                  <a:noFill/>
                </a:ln>
                <a:solidFill>
                  <a:schemeClr val="tx1"/>
                </a:solidFill>
                <a:effectLst/>
                <a:ea typeface="Calibri" pitchFamily="34" charset="0"/>
                <a:cs typeface="Arial" pitchFamily="34" charset="0"/>
              </a:rPr>
              <a:t>of Dr. John Snow.” </a:t>
            </a:r>
            <a:endParaRPr kumimoji="0" lang="en-US" sz="4000" b="1" i="0" u="none" strike="noStrike" cap="none" normalizeH="0" baseline="0" dirty="0">
              <a:ln>
                <a:noFill/>
              </a:ln>
              <a:solidFill>
                <a:schemeClr val="tx1"/>
              </a:solidFill>
              <a:effectLst/>
              <a:cs typeface="Arial" pitchFamily="34" charset="0"/>
            </a:endParaRPr>
          </a:p>
        </p:txBody>
      </p:sp>
      <p:sp>
        <p:nvSpPr>
          <p:cNvPr id="7" name="6 CuadroTexto"/>
          <p:cNvSpPr txBox="1"/>
          <p:nvPr/>
        </p:nvSpPr>
        <p:spPr>
          <a:xfrm>
            <a:off x="3851920" y="3739099"/>
            <a:ext cx="3973717" cy="1015663"/>
          </a:xfrm>
          <a:prstGeom prst="rect">
            <a:avLst/>
          </a:prstGeom>
          <a:noFill/>
        </p:spPr>
        <p:txBody>
          <a:bodyPr wrap="none" rtlCol="0">
            <a:spAutoFit/>
          </a:bodyPr>
          <a:lstStyle/>
          <a:p>
            <a:r>
              <a:rPr lang="ca-ES" sz="6000" b="1" dirty="0">
                <a:solidFill>
                  <a:srgbClr val="FF0000"/>
                </a:solidFill>
              </a:rPr>
              <a:t>Estadística !</a:t>
            </a:r>
          </a:p>
        </p:txBody>
      </p:sp>
      <p:sp>
        <p:nvSpPr>
          <p:cNvPr id="8" name="7 Flecha abajo"/>
          <p:cNvSpPr/>
          <p:nvPr/>
        </p:nvSpPr>
        <p:spPr>
          <a:xfrm>
            <a:off x="5724128" y="2442955"/>
            <a:ext cx="216024" cy="115212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CuadroTexto"/>
          <p:cNvSpPr txBox="1"/>
          <p:nvPr/>
        </p:nvSpPr>
        <p:spPr>
          <a:xfrm>
            <a:off x="683568" y="5733256"/>
            <a:ext cx="5760640" cy="646331"/>
          </a:xfrm>
          <a:prstGeom prst="rect">
            <a:avLst/>
          </a:prstGeom>
          <a:noFill/>
        </p:spPr>
        <p:txBody>
          <a:bodyPr wrap="square" rtlCol="0">
            <a:spAutoFit/>
          </a:bodyPr>
          <a:lstStyle/>
          <a:p>
            <a:pPr lvl="0"/>
            <a:r>
              <a:rPr lang="en-US" sz="1200" dirty="0">
                <a:ea typeface="Calibri" pitchFamily="34" charset="0"/>
                <a:cs typeface="Arial" pitchFamily="34" charset="0"/>
              </a:rPr>
              <a:t>Proceedings of the Royal Society of Medicine commemorated Snow’s discovery (1955).</a:t>
            </a:r>
          </a:p>
          <a:p>
            <a:pPr lvl="0"/>
            <a:r>
              <a:rPr lang="en-US" sz="1200" dirty="0"/>
              <a:t>E.R. </a:t>
            </a:r>
            <a:r>
              <a:rPr lang="en-US" sz="1200" dirty="0" err="1"/>
              <a:t>Tufte</a:t>
            </a:r>
            <a:r>
              <a:rPr lang="en-US" sz="1200" dirty="0"/>
              <a:t>: “Visual Explanations”. Graphics Press, </a:t>
            </a:r>
            <a:r>
              <a:rPr lang="ca-ES" sz="1200" dirty="0"/>
              <a:t>1997</a:t>
            </a:r>
            <a:endParaRPr lang="en-US" sz="1200" dirty="0">
              <a:ea typeface="Calibri" pitchFamily="34" charset="0"/>
              <a:cs typeface="Arial" pitchFamily="34" charset="0"/>
            </a:endParaRPr>
          </a:p>
          <a:p>
            <a:pPr lvl="0"/>
            <a:r>
              <a:rPr lang="en-US" sz="1200" dirty="0">
                <a:ea typeface="Calibri" pitchFamily="34" charset="0"/>
                <a:cs typeface="Arial" pitchFamily="34" charset="0"/>
              </a:rPr>
              <a:t> </a:t>
            </a:r>
            <a:endParaRPr lang="es-E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331640" y="692696"/>
            <a:ext cx="4773936" cy="523220"/>
          </a:xfrm>
          <a:prstGeom prst="rect">
            <a:avLst/>
          </a:prstGeom>
          <a:noFill/>
        </p:spPr>
        <p:txBody>
          <a:bodyPr wrap="none" rtlCol="0">
            <a:spAutoFit/>
          </a:bodyPr>
          <a:lstStyle/>
          <a:p>
            <a:pPr>
              <a:spcAft>
                <a:spcPts val="1200"/>
              </a:spcAft>
            </a:pPr>
            <a:r>
              <a:rPr lang="es-ES" sz="2800" b="1"/>
              <a:t>¿Cómo luchar contra el cólera?</a:t>
            </a:r>
          </a:p>
        </p:txBody>
      </p:sp>
      <p:grpSp>
        <p:nvGrpSpPr>
          <p:cNvPr id="8" name="7 Grupo"/>
          <p:cNvGrpSpPr/>
          <p:nvPr/>
        </p:nvGrpSpPr>
        <p:grpSpPr>
          <a:xfrm>
            <a:off x="1331640" y="1340768"/>
            <a:ext cx="7344816" cy="4608512"/>
            <a:chOff x="1331640" y="1340768"/>
            <a:chExt cx="7344816" cy="4608512"/>
          </a:xfrm>
        </p:grpSpPr>
        <p:pic>
          <p:nvPicPr>
            <p:cNvPr id="2051" name="Picture 3"/>
            <p:cNvPicPr>
              <a:picLocks noChangeAspect="1" noChangeArrowheads="1"/>
            </p:cNvPicPr>
            <p:nvPr/>
          </p:nvPicPr>
          <p:blipFill>
            <a:blip r:embed="rId3" cstate="print"/>
            <a:srcRect/>
            <a:stretch>
              <a:fillRect/>
            </a:stretch>
          </p:blipFill>
          <p:spPr bwMode="auto">
            <a:xfrm>
              <a:off x="1475656" y="1340768"/>
              <a:ext cx="6855454" cy="4288283"/>
            </a:xfrm>
            <a:prstGeom prst="rect">
              <a:avLst/>
            </a:prstGeom>
            <a:noFill/>
            <a:ln w="9525">
              <a:noFill/>
              <a:miter lim="800000"/>
              <a:headEnd/>
              <a:tailEnd/>
            </a:ln>
          </p:spPr>
        </p:pic>
        <p:sp>
          <p:nvSpPr>
            <p:cNvPr id="6" name="5 Rectángulo"/>
            <p:cNvSpPr/>
            <p:nvPr/>
          </p:nvSpPr>
          <p:spPr>
            <a:xfrm>
              <a:off x="1331640" y="1340768"/>
              <a:ext cx="7344816" cy="46085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cxnSp>
        <p:nvCxnSpPr>
          <p:cNvPr id="7" name="6 Conector recto de flecha"/>
          <p:cNvCxnSpPr/>
          <p:nvPr/>
        </p:nvCxnSpPr>
        <p:spPr>
          <a:xfrm>
            <a:off x="781454" y="1952748"/>
            <a:ext cx="72008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CuadroTexto"/>
          <p:cNvSpPr txBox="1"/>
          <p:nvPr/>
        </p:nvSpPr>
        <p:spPr>
          <a:xfrm>
            <a:off x="611560" y="764704"/>
            <a:ext cx="8093771" cy="1461939"/>
          </a:xfrm>
          <a:prstGeom prst="rect">
            <a:avLst/>
          </a:prstGeom>
          <a:noFill/>
        </p:spPr>
        <p:txBody>
          <a:bodyPr wrap="square" rtlCol="0">
            <a:spAutoFit/>
          </a:bodyPr>
          <a:lstStyle/>
          <a:p>
            <a:r>
              <a:rPr lang="es-ES" sz="2400" b="1" dirty="0"/>
              <a:t>Algunas cosas no cuadraban con la teoría de la miasma…</a:t>
            </a:r>
          </a:p>
          <a:p>
            <a:pPr>
              <a:lnSpc>
                <a:spcPct val="50000"/>
              </a:lnSpc>
            </a:pPr>
            <a:endParaRPr lang="es-ES" sz="2400" b="1" dirty="0"/>
          </a:p>
          <a:p>
            <a:pPr>
              <a:spcAft>
                <a:spcPts val="600"/>
              </a:spcAft>
              <a:buFontTx/>
              <a:buChar char="-"/>
            </a:pPr>
            <a:r>
              <a:rPr lang="es-ES" sz="2400" b="1" dirty="0"/>
              <a:t> Los afectados tendían a surgir de forma agrupada (familias…) </a:t>
            </a:r>
          </a:p>
          <a:p>
            <a:pPr>
              <a:spcAft>
                <a:spcPts val="600"/>
              </a:spcAft>
              <a:buFontTx/>
              <a:buChar char="-"/>
            </a:pPr>
            <a:r>
              <a:rPr lang="es-ES" sz="2400" b="1" dirty="0"/>
              <a:t> Los primeros síntomas afectaban al aparato digestivo </a:t>
            </a:r>
          </a:p>
        </p:txBody>
      </p:sp>
      <p:grpSp>
        <p:nvGrpSpPr>
          <p:cNvPr id="2" name="1 Grupo"/>
          <p:cNvGrpSpPr/>
          <p:nvPr/>
        </p:nvGrpSpPr>
        <p:grpSpPr>
          <a:xfrm>
            <a:off x="1536918" y="2924944"/>
            <a:ext cx="5915402" cy="2431722"/>
            <a:chOff x="1536918" y="2924944"/>
            <a:chExt cx="5915402" cy="2431722"/>
          </a:xfrm>
        </p:grpSpPr>
        <p:cxnSp>
          <p:nvCxnSpPr>
            <p:cNvPr id="15" name="14 Conector recto de flecha"/>
            <p:cNvCxnSpPr/>
            <p:nvPr/>
          </p:nvCxnSpPr>
          <p:spPr>
            <a:xfrm>
              <a:off x="3491880" y="3429000"/>
              <a:ext cx="936104" cy="1440160"/>
            </a:xfrm>
            <a:prstGeom prst="straightConnector1">
              <a:avLst/>
            </a:prstGeom>
            <a:ln>
              <a:solidFill>
                <a:srgbClr val="254B7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p:nvPr/>
          </p:nvCxnSpPr>
          <p:spPr>
            <a:xfrm flipV="1">
              <a:off x="6480212" y="4293096"/>
              <a:ext cx="396044" cy="535414"/>
            </a:xfrm>
            <a:prstGeom prst="straightConnector1">
              <a:avLst/>
            </a:prstGeom>
            <a:ln>
              <a:solidFill>
                <a:srgbClr val="254B7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cxnSp>
          <p:nvCxnSpPr>
            <p:cNvPr id="16" name="15 Conector recto de flecha"/>
            <p:cNvCxnSpPr/>
            <p:nvPr/>
          </p:nvCxnSpPr>
          <p:spPr>
            <a:xfrm>
              <a:off x="1979712" y="4293096"/>
              <a:ext cx="504056" cy="576064"/>
            </a:xfrm>
            <a:prstGeom prst="straightConnector1">
              <a:avLst/>
            </a:prstGeom>
            <a:ln>
              <a:solidFill>
                <a:srgbClr val="254B7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cxnSp>
          <p:nvCxnSpPr>
            <p:cNvPr id="13" name="12 Conector recto de flecha"/>
            <p:cNvCxnSpPr/>
            <p:nvPr/>
          </p:nvCxnSpPr>
          <p:spPr>
            <a:xfrm>
              <a:off x="5508104" y="3429000"/>
              <a:ext cx="936104" cy="1440160"/>
            </a:xfrm>
            <a:prstGeom prst="straightConnector1">
              <a:avLst/>
            </a:prstGeom>
            <a:ln>
              <a:solidFill>
                <a:srgbClr val="254B7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cxnSp>
          <p:nvCxnSpPr>
            <p:cNvPr id="3" name="2 Conector recto"/>
            <p:cNvCxnSpPr/>
            <p:nvPr/>
          </p:nvCxnSpPr>
          <p:spPr>
            <a:xfrm>
              <a:off x="2195736" y="3429000"/>
              <a:ext cx="4752528" cy="0"/>
            </a:xfrm>
            <a:prstGeom prst="line">
              <a:avLst/>
            </a:prstGeom>
            <a:ln w="28575">
              <a:solidFill>
                <a:srgbClr val="254B71"/>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2123728" y="4869160"/>
              <a:ext cx="4752528" cy="0"/>
            </a:xfrm>
            <a:prstGeom prst="line">
              <a:avLst/>
            </a:prstGeom>
            <a:ln w="28575">
              <a:solidFill>
                <a:srgbClr val="254B71"/>
              </a:solidFill>
            </a:ln>
          </p:spPr>
          <p:style>
            <a:lnRef idx="1">
              <a:schemeClr val="accent1"/>
            </a:lnRef>
            <a:fillRef idx="0">
              <a:schemeClr val="accent1"/>
            </a:fillRef>
            <a:effectRef idx="0">
              <a:schemeClr val="accent1"/>
            </a:effectRef>
            <a:fontRef idx="minor">
              <a:schemeClr val="tx1"/>
            </a:fontRef>
          </p:style>
        </p:cxnSp>
        <p:sp>
          <p:nvSpPr>
            <p:cNvPr id="4" name="3 CuadroTexto"/>
            <p:cNvSpPr txBox="1"/>
            <p:nvPr/>
          </p:nvSpPr>
          <p:spPr>
            <a:xfrm>
              <a:off x="2123728" y="2924944"/>
              <a:ext cx="3491405" cy="415498"/>
            </a:xfrm>
            <a:prstGeom prst="rect">
              <a:avLst/>
            </a:prstGeom>
            <a:noFill/>
          </p:spPr>
          <p:txBody>
            <a:bodyPr wrap="none" rtlCol="0">
              <a:spAutoFit/>
            </a:bodyPr>
            <a:lstStyle/>
            <a:p>
              <a:r>
                <a:rPr lang="es-ES" sz="2100" b="1" dirty="0">
                  <a:solidFill>
                    <a:schemeClr val="accent1">
                      <a:lumMod val="50000"/>
                    </a:schemeClr>
                  </a:solidFill>
                </a:rPr>
                <a:t>Datos (hechos, fenómenos,…)</a:t>
              </a:r>
            </a:p>
          </p:txBody>
        </p:sp>
        <p:sp>
          <p:nvSpPr>
            <p:cNvPr id="8" name="7 CuadroTexto"/>
            <p:cNvSpPr txBox="1"/>
            <p:nvPr/>
          </p:nvSpPr>
          <p:spPr>
            <a:xfrm>
              <a:off x="2123728" y="4941168"/>
              <a:ext cx="4453912" cy="415498"/>
            </a:xfrm>
            <a:prstGeom prst="rect">
              <a:avLst/>
            </a:prstGeom>
            <a:noFill/>
          </p:spPr>
          <p:txBody>
            <a:bodyPr wrap="none" rtlCol="0">
              <a:spAutoFit/>
            </a:bodyPr>
            <a:lstStyle/>
            <a:p>
              <a:r>
                <a:rPr lang="es-ES" sz="2100" b="1" dirty="0">
                  <a:solidFill>
                    <a:schemeClr val="accent1">
                      <a:lumMod val="50000"/>
                    </a:schemeClr>
                  </a:solidFill>
                </a:rPr>
                <a:t>Ideas (modelos, teorías, conjeturas,…)</a:t>
              </a:r>
            </a:p>
          </p:txBody>
        </p:sp>
        <p:cxnSp>
          <p:nvCxnSpPr>
            <p:cNvPr id="7" name="6 Conector recto de flecha"/>
            <p:cNvCxnSpPr/>
            <p:nvPr/>
          </p:nvCxnSpPr>
          <p:spPr>
            <a:xfrm flipV="1">
              <a:off x="2483768" y="3429000"/>
              <a:ext cx="936104" cy="1440160"/>
            </a:xfrm>
            <a:prstGeom prst="straightConnector1">
              <a:avLst/>
            </a:prstGeom>
            <a:ln>
              <a:solidFill>
                <a:srgbClr val="254B7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p:nvPr/>
          </p:nvCxnSpPr>
          <p:spPr>
            <a:xfrm flipV="1">
              <a:off x="4499992" y="3429000"/>
              <a:ext cx="936104" cy="1440160"/>
            </a:xfrm>
            <a:prstGeom prst="straightConnector1">
              <a:avLst/>
            </a:prstGeom>
            <a:ln>
              <a:solidFill>
                <a:srgbClr val="254B7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11" name="10 CuadroTexto"/>
            <p:cNvSpPr txBox="1"/>
            <p:nvPr/>
          </p:nvSpPr>
          <p:spPr>
            <a:xfrm>
              <a:off x="1536918" y="3923764"/>
              <a:ext cx="5915402" cy="369332"/>
            </a:xfrm>
            <a:prstGeom prst="rect">
              <a:avLst/>
            </a:prstGeom>
            <a:solidFill>
              <a:srgbClr val="FFFFFF"/>
            </a:solidFill>
          </p:spPr>
          <p:txBody>
            <a:bodyPr wrap="none" rtlCol="0">
              <a:spAutoFit/>
            </a:bodyPr>
            <a:lstStyle/>
            <a:p>
              <a:r>
                <a:rPr lang="es-ES" b="1" dirty="0">
                  <a:solidFill>
                    <a:schemeClr val="accent1">
                      <a:lumMod val="50000"/>
                    </a:schemeClr>
                  </a:solidFill>
                </a:rPr>
                <a:t>• • •   Deducción    Inducción   Deducción   Inducción    • • • </a:t>
              </a:r>
            </a:p>
          </p:txBody>
        </p:sp>
      </p:grpSp>
    </p:spTree>
    <p:extLst>
      <p:ext uri="{BB962C8B-B14F-4D97-AF65-F5344CB8AC3E}">
        <p14:creationId xmlns:p14="http://schemas.microsoft.com/office/powerpoint/2010/main" val="139781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4716016" y="1165820"/>
            <a:ext cx="3962400" cy="5143500"/>
          </a:xfrm>
          <a:prstGeom prst="rect">
            <a:avLst/>
          </a:prstGeom>
          <a:noFill/>
          <a:ln w="9525">
            <a:noFill/>
            <a:miter lim="800000"/>
            <a:headEnd/>
            <a:tailEnd/>
          </a:ln>
        </p:spPr>
      </p:pic>
      <p:sp>
        <p:nvSpPr>
          <p:cNvPr id="3" name="2 CuadroTexto"/>
          <p:cNvSpPr txBox="1"/>
          <p:nvPr/>
        </p:nvSpPr>
        <p:spPr>
          <a:xfrm>
            <a:off x="611560" y="1093812"/>
            <a:ext cx="3744416" cy="4247317"/>
          </a:xfrm>
          <a:prstGeom prst="rect">
            <a:avLst/>
          </a:prstGeom>
          <a:noFill/>
        </p:spPr>
        <p:txBody>
          <a:bodyPr wrap="square" rtlCol="0">
            <a:spAutoFit/>
          </a:bodyPr>
          <a:lstStyle/>
          <a:p>
            <a:r>
              <a:rPr lang="en-US" b="1" dirty="0"/>
              <a:t>“John Snow</a:t>
            </a:r>
            <a:r>
              <a:rPr lang="en-US" dirty="0"/>
              <a:t> (15 March 1813 – 16 June 1858) was a British physician and a leader in the adoption of </a:t>
            </a:r>
            <a:r>
              <a:rPr lang="en-US" dirty="0" err="1">
                <a:hlinkClick r:id="rId4" tooltip="Anaesthesia"/>
              </a:rPr>
              <a:t>anaesthesia</a:t>
            </a:r>
            <a:r>
              <a:rPr lang="en-US" dirty="0"/>
              <a:t> and medical </a:t>
            </a:r>
            <a:r>
              <a:rPr lang="en-US" dirty="0">
                <a:hlinkClick r:id="rId5" tooltip="Hygiene"/>
              </a:rPr>
              <a:t>hygiene</a:t>
            </a:r>
            <a:r>
              <a:rPr lang="en-US" dirty="0"/>
              <a:t>. He is considered to be one of the fathers of </a:t>
            </a:r>
            <a:r>
              <a:rPr lang="en-US" dirty="0">
                <a:hlinkClick r:id="rId6" tooltip="Epidemiology"/>
              </a:rPr>
              <a:t>epidemiology</a:t>
            </a:r>
            <a:r>
              <a:rPr lang="en-US" dirty="0"/>
              <a:t>, because of his work in tracing the source of a </a:t>
            </a:r>
            <a:r>
              <a:rPr lang="en-US" dirty="0">
                <a:hlinkClick r:id="rId7" tooltip="1854 Broad Street cholera outbreak"/>
              </a:rPr>
              <a:t>cholera outbreak in </a:t>
            </a:r>
            <a:r>
              <a:rPr lang="en-US" dirty="0" err="1">
                <a:hlinkClick r:id="rId7" tooltip="1854 Broad Street cholera outbreak"/>
              </a:rPr>
              <a:t>Soho</a:t>
            </a:r>
            <a:r>
              <a:rPr lang="en-US" dirty="0">
                <a:hlinkClick r:id="rId7" tooltip="1854 Broad Street cholera outbreak"/>
              </a:rPr>
              <a:t>, England, in 1854</a:t>
            </a:r>
            <a:r>
              <a:rPr lang="en-US" dirty="0"/>
              <a:t>”.</a:t>
            </a:r>
          </a:p>
          <a:p>
            <a:endParaRPr lang="en-US" dirty="0"/>
          </a:p>
          <a:p>
            <a:r>
              <a:rPr lang="en-US" dirty="0"/>
              <a:t>…</a:t>
            </a:r>
          </a:p>
          <a:p>
            <a:r>
              <a:rPr lang="en-US" dirty="0"/>
              <a:t>He personally administered chloroform to </a:t>
            </a:r>
            <a:r>
              <a:rPr lang="en-US" dirty="0">
                <a:hlinkClick r:id="rId8" tooltip="Queen Victoria"/>
              </a:rPr>
              <a:t>Queen Victoria</a:t>
            </a:r>
            <a:r>
              <a:rPr lang="en-US" dirty="0"/>
              <a:t> when she gave birth to the last two of her nine children, </a:t>
            </a:r>
            <a:r>
              <a:rPr lang="en-US" dirty="0">
                <a:hlinkClick r:id="rId9" tooltip="Prince Leopold, Duke of Albany"/>
              </a:rPr>
              <a:t>Leopold</a:t>
            </a:r>
            <a:r>
              <a:rPr lang="en-US" dirty="0"/>
              <a:t> in 1853 and </a:t>
            </a:r>
            <a:r>
              <a:rPr lang="en-US" dirty="0">
                <a:hlinkClick r:id="rId10" tooltip="Princess Beatrice of the United Kingdom"/>
              </a:rPr>
              <a:t>Beatrice</a:t>
            </a:r>
            <a:r>
              <a:rPr lang="en-US" dirty="0"/>
              <a:t> in 1857…”</a:t>
            </a:r>
            <a:endParaRPr lang="es-ES" dirty="0"/>
          </a:p>
        </p:txBody>
      </p:sp>
      <p:sp>
        <p:nvSpPr>
          <p:cNvPr id="4" name="3 CuadroTexto"/>
          <p:cNvSpPr txBox="1"/>
          <p:nvPr/>
        </p:nvSpPr>
        <p:spPr>
          <a:xfrm>
            <a:off x="611560" y="5990356"/>
            <a:ext cx="3672408" cy="276999"/>
          </a:xfrm>
          <a:prstGeom prst="rect">
            <a:avLst/>
          </a:prstGeom>
          <a:noFill/>
        </p:spPr>
        <p:txBody>
          <a:bodyPr wrap="square" rtlCol="0">
            <a:spAutoFit/>
          </a:bodyPr>
          <a:lstStyle/>
          <a:p>
            <a:r>
              <a:rPr lang="es-ES" sz="1200" dirty="0"/>
              <a:t>Fuente: Wikipedia. “</a:t>
            </a:r>
            <a:r>
              <a:rPr lang="en-US" sz="1200" dirty="0"/>
              <a:t>John Snow (physician)”</a:t>
            </a:r>
          </a:p>
        </p:txBody>
      </p:sp>
      <p:sp>
        <p:nvSpPr>
          <p:cNvPr id="5" name="4 CuadroTexto"/>
          <p:cNvSpPr txBox="1"/>
          <p:nvPr/>
        </p:nvSpPr>
        <p:spPr>
          <a:xfrm>
            <a:off x="611560" y="476672"/>
            <a:ext cx="2014462" cy="584775"/>
          </a:xfrm>
          <a:prstGeom prst="rect">
            <a:avLst/>
          </a:prstGeom>
          <a:noFill/>
        </p:spPr>
        <p:txBody>
          <a:bodyPr wrap="none" rtlCol="0">
            <a:spAutoFit/>
          </a:bodyPr>
          <a:lstStyle/>
          <a:p>
            <a:r>
              <a:rPr lang="es-ES" sz="3200" b="1" dirty="0"/>
              <a:t>John Snow</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4067944" y="2060848"/>
            <a:ext cx="4468389" cy="4032448"/>
          </a:xfrm>
          <a:prstGeom prst="rect">
            <a:avLst/>
          </a:prstGeom>
          <a:noFill/>
          <a:ln w="9525">
            <a:noFill/>
            <a:miter lim="800000"/>
            <a:headEnd/>
            <a:tailEnd/>
          </a:ln>
        </p:spPr>
      </p:pic>
      <p:sp>
        <p:nvSpPr>
          <p:cNvPr id="3" name="2 CuadroTexto"/>
          <p:cNvSpPr txBox="1"/>
          <p:nvPr/>
        </p:nvSpPr>
        <p:spPr>
          <a:xfrm>
            <a:off x="323529" y="941819"/>
            <a:ext cx="8352928" cy="830997"/>
          </a:xfrm>
          <a:prstGeom prst="rect">
            <a:avLst/>
          </a:prstGeom>
          <a:noFill/>
        </p:spPr>
        <p:txBody>
          <a:bodyPr wrap="square" rtlCol="0">
            <a:spAutoFit/>
          </a:bodyPr>
          <a:lstStyle/>
          <a:p>
            <a:pPr>
              <a:spcAft>
                <a:spcPts val="1200"/>
              </a:spcAft>
            </a:pPr>
            <a:r>
              <a:rPr lang="es-ES" sz="2400" b="1" dirty="0"/>
              <a:t>Observó que la mayoría de las muertes se producían entre los que bebían agua de una determinada fuente</a:t>
            </a:r>
          </a:p>
        </p:txBody>
      </p:sp>
      <p:sp>
        <p:nvSpPr>
          <p:cNvPr id="4" name="3 CuadroTexto"/>
          <p:cNvSpPr txBox="1"/>
          <p:nvPr/>
        </p:nvSpPr>
        <p:spPr>
          <a:xfrm>
            <a:off x="395536" y="2348880"/>
            <a:ext cx="3456384" cy="2308324"/>
          </a:xfrm>
          <a:prstGeom prst="rect">
            <a:avLst/>
          </a:prstGeom>
          <a:noFill/>
        </p:spPr>
        <p:txBody>
          <a:bodyPr wrap="square" rtlCol="0">
            <a:spAutoFit/>
          </a:bodyPr>
          <a:lstStyle/>
          <a:p>
            <a:r>
              <a:rPr lang="es-ES" sz="2400" b="1"/>
              <a:t>El 3 de septiembre visitó la fuente y no encontró nada especial en el agua. </a:t>
            </a:r>
          </a:p>
          <a:p>
            <a:endParaRPr lang="es-ES" sz="2400" b="1"/>
          </a:p>
          <a:p>
            <a:r>
              <a:rPr lang="es-ES" sz="2400" b="1"/>
              <a:t>Pero, de todas formas... </a:t>
            </a:r>
          </a:p>
          <a:p>
            <a:endParaRPr lang="es-ES" sz="2400"/>
          </a:p>
        </p:txBody>
      </p:sp>
      <p:sp>
        <p:nvSpPr>
          <p:cNvPr id="5" name="4 Flecha izquierda"/>
          <p:cNvSpPr/>
          <p:nvPr/>
        </p:nvSpPr>
        <p:spPr>
          <a:xfrm rot="19293079">
            <a:off x="6529444" y="3175069"/>
            <a:ext cx="1368152" cy="288032"/>
          </a:xfrm>
          <a:prstGeom prst="left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CuadroTexto"/>
          <p:cNvSpPr txBox="1"/>
          <p:nvPr/>
        </p:nvSpPr>
        <p:spPr>
          <a:xfrm>
            <a:off x="4067944" y="6165304"/>
            <a:ext cx="3160545" cy="276999"/>
          </a:xfrm>
          <a:prstGeom prst="rect">
            <a:avLst/>
          </a:prstGeom>
          <a:noFill/>
        </p:spPr>
        <p:txBody>
          <a:bodyPr wrap="none" rtlCol="0">
            <a:spAutoFit/>
          </a:bodyPr>
          <a:lstStyle/>
          <a:p>
            <a:r>
              <a:rPr lang="es-ES" sz="1200" dirty="0"/>
              <a:t>Fuente: http://www.ph.ucla.edu/epi/snow.html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115616" y="0"/>
            <a:ext cx="7205306" cy="6858000"/>
          </a:xfrm>
          <a:prstGeom prst="rect">
            <a:avLst/>
          </a:prstGeom>
          <a:noFill/>
          <a:ln w="9525">
            <a:noFill/>
            <a:miter lim="800000"/>
            <a:headEnd/>
            <a:tailEnd/>
          </a:ln>
        </p:spPr>
      </p:pic>
      <p:sp>
        <p:nvSpPr>
          <p:cNvPr id="3" name="2 Rectángulo"/>
          <p:cNvSpPr/>
          <p:nvPr/>
        </p:nvSpPr>
        <p:spPr>
          <a:xfrm>
            <a:off x="2987824" y="1988840"/>
            <a:ext cx="4464496" cy="30963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07504" y="404664"/>
            <a:ext cx="8870614" cy="6264696"/>
          </a:xfrm>
          <a:prstGeom prst="rect">
            <a:avLst/>
          </a:prstGeom>
          <a:noFill/>
          <a:ln w="9525">
            <a:noFill/>
            <a:miter lim="800000"/>
            <a:headEnd/>
            <a:tailEnd/>
          </a:ln>
        </p:spPr>
      </p:pic>
      <p:sp>
        <p:nvSpPr>
          <p:cNvPr id="9" name="8 Rectángulo"/>
          <p:cNvSpPr/>
          <p:nvPr/>
        </p:nvSpPr>
        <p:spPr>
          <a:xfrm>
            <a:off x="107504" y="404664"/>
            <a:ext cx="8856984" cy="62646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Rectángulo"/>
          <p:cNvSpPr/>
          <p:nvPr/>
        </p:nvSpPr>
        <p:spPr>
          <a:xfrm rot="20052857">
            <a:off x="5365679" y="2296931"/>
            <a:ext cx="432048" cy="720080"/>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Rectángulo"/>
          <p:cNvSpPr/>
          <p:nvPr/>
        </p:nvSpPr>
        <p:spPr>
          <a:xfrm rot="20182005">
            <a:off x="2695294" y="817474"/>
            <a:ext cx="1164032" cy="871165"/>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5 Elipse"/>
          <p:cNvSpPr/>
          <p:nvPr/>
        </p:nvSpPr>
        <p:spPr>
          <a:xfrm>
            <a:off x="5004048" y="5877272"/>
            <a:ext cx="28803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7" name="6 Elipse"/>
          <p:cNvSpPr/>
          <p:nvPr/>
        </p:nvSpPr>
        <p:spPr>
          <a:xfrm>
            <a:off x="7596336" y="4869160"/>
            <a:ext cx="28803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8" name="7 Elipse"/>
          <p:cNvSpPr/>
          <p:nvPr/>
        </p:nvSpPr>
        <p:spPr>
          <a:xfrm>
            <a:off x="2411760" y="6309320"/>
            <a:ext cx="28803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2" name="11 Elipse"/>
          <p:cNvSpPr/>
          <p:nvPr/>
        </p:nvSpPr>
        <p:spPr>
          <a:xfrm>
            <a:off x="971600" y="1628800"/>
            <a:ext cx="28803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3" name="12 Elipse"/>
          <p:cNvSpPr/>
          <p:nvPr/>
        </p:nvSpPr>
        <p:spPr>
          <a:xfrm>
            <a:off x="4211960" y="2564904"/>
            <a:ext cx="288032" cy="28803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6" grpId="0" animBg="1"/>
      <p:bldP spid="7" grpId="0" animBg="1"/>
      <p:bldP spid="8" grpId="0" animBg="1"/>
      <p:bldP spid="12" grpId="0" animBg="1"/>
      <p:bldP spid="13" grpId="1"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1384</Words>
  <Application>Microsoft Office PowerPoint</Application>
  <PresentationFormat>Presentación en pantalla (4:3)</PresentationFormat>
  <Paragraphs>109</Paragraphs>
  <Slides>34</Slides>
  <Notes>6</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34</vt:i4>
      </vt:variant>
    </vt:vector>
  </HeadingPairs>
  <TitlesOfParts>
    <vt:vector size="37" baseType="lpstr">
      <vt:lpstr>Arial</vt:lpstr>
      <vt:lpstr>Calibri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Pere</dc:creator>
  <cp:lastModifiedBy>grima</cp:lastModifiedBy>
  <cp:revision>413</cp:revision>
  <dcterms:created xsi:type="dcterms:W3CDTF">2009-06-27T08:27:40Z</dcterms:created>
  <dcterms:modified xsi:type="dcterms:W3CDTF">2022-02-23T17:02:59Z</dcterms:modified>
</cp:coreProperties>
</file>