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9" r:id="rId21"/>
    <p:sldId id="274" r:id="rId22"/>
    <p:sldId id="277" r:id="rId23"/>
    <p:sldId id="275" r:id="rId24"/>
    <p:sldId id="276" r:id="rId25"/>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F362C2A-6BF8-4C26-A96D-97B8AF898B76}">
          <p14:sldIdLst>
            <p14:sldId id="256"/>
          </p14:sldIdLst>
        </p14:section>
        <p14:section name="Introduction" id="{F226EF71-F641-4D17-89E0-2A37A2A2E111}">
          <p14:sldIdLst>
            <p14:sldId id="257"/>
            <p14:sldId id="259"/>
            <p14:sldId id="258"/>
          </p14:sldIdLst>
        </p14:section>
        <p14:section name="SDL" id="{E0974445-8972-4FC3-8E28-55689D969FB3}">
          <p14:sldIdLst>
            <p14:sldId id="260"/>
            <p14:sldId id="261"/>
            <p14:sldId id="262"/>
            <p14:sldId id="263"/>
          </p14:sldIdLst>
        </p14:section>
        <p14:section name="SIGNAL DELAY" id="{0B03438D-6C4E-4B4E-95EF-8CD3A747D451}">
          <p14:sldIdLst>
            <p14:sldId id="264"/>
          </p14:sldIdLst>
        </p14:section>
        <p14:section name="The model" id="{F8A456C8-A076-49C3-9F73-3C390DE95A0C}">
          <p14:sldIdLst>
            <p14:sldId id="265"/>
            <p14:sldId id="266"/>
            <p14:sldId id="267"/>
            <p14:sldId id="268"/>
            <p14:sldId id="269"/>
          </p14:sldIdLst>
        </p14:section>
        <p14:section name="SDL/XML" id="{2175C8A3-C36F-4E88-9946-FA975E81E67E}">
          <p14:sldIdLst>
            <p14:sldId id="270"/>
          </p14:sldIdLst>
        </p14:section>
        <p14:section name="SDLPS" id="{07C53265-A856-4245-9050-B937215D9272}">
          <p14:sldIdLst>
            <p14:sldId id="271"/>
            <p14:sldId id="272"/>
            <p14:sldId id="273"/>
            <p14:sldId id="278"/>
            <p14:sldId id="279"/>
          </p14:sldIdLst>
        </p14:section>
        <p14:section name="Concluding remarks" id="{8E8184A2-1440-4F37-B1FF-47569AA62041}">
          <p14:sldIdLst>
            <p14:sldId id="274"/>
            <p14:sldId id="277"/>
            <p14:sldId id="275"/>
            <p14:sldId id="27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6" autoAdjust="0"/>
    <p:restoredTop sz="94671" autoAdjust="0"/>
  </p:normalViewPr>
  <p:slideViewPr>
    <p:cSldViewPr>
      <p:cViewPr varScale="1">
        <p:scale>
          <a:sx n="66" d="100"/>
          <a:sy n="66" d="100"/>
        </p:scale>
        <p:origin x="-534" y="-96"/>
      </p:cViewPr>
      <p:guideLst>
        <p:guide orient="horz" pos="2160"/>
        <p:guide pos="2880"/>
      </p:guideLst>
    </p:cSldViewPr>
  </p:slideViewPr>
  <p:outlineViewPr>
    <p:cViewPr>
      <p:scale>
        <a:sx n="33" d="100"/>
        <a:sy n="33" d="100"/>
      </p:scale>
      <p:origin x="0" y="144"/>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F07675-288C-45C7-935D-E9848BB12C99}" type="doc">
      <dgm:prSet loTypeId="urn:microsoft.com/office/officeart/2005/8/layout/target2" loCatId="relationship" qsTypeId="urn:microsoft.com/office/officeart/2005/8/quickstyle/simple1" qsCatId="simple" csTypeId="urn:microsoft.com/office/officeart/2005/8/colors/accent0_1" csCatId="mainScheme" phldr="1"/>
      <dgm:spPr/>
      <dgm:t>
        <a:bodyPr/>
        <a:lstStyle/>
        <a:p>
          <a:endParaRPr lang="ca-ES"/>
        </a:p>
      </dgm:t>
    </dgm:pt>
    <dgm:pt modelId="{C6E47217-6B31-4765-B69A-81C0C249713A}">
      <dgm:prSet phldrT="[Text]"/>
      <dgm:spPr/>
      <dgm:t>
        <a:bodyPr/>
        <a:lstStyle/>
        <a:p>
          <a:r>
            <a:rPr lang="ca-ES"/>
            <a:t>Process</a:t>
          </a:r>
        </a:p>
      </dgm:t>
    </dgm:pt>
    <dgm:pt modelId="{DA99C85C-5287-4CFC-B921-52658C4B5BF8}" type="parTrans" cxnId="{A8F391C2-85D3-421C-844D-D9B27A045D81}">
      <dgm:prSet/>
      <dgm:spPr/>
      <dgm:t>
        <a:bodyPr/>
        <a:lstStyle/>
        <a:p>
          <a:endParaRPr lang="ca-ES"/>
        </a:p>
      </dgm:t>
    </dgm:pt>
    <dgm:pt modelId="{EBA9D3F8-9857-4398-8ACD-8711AD934953}" type="sibTrans" cxnId="{A8F391C2-85D3-421C-844D-D9B27A045D81}">
      <dgm:prSet/>
      <dgm:spPr/>
      <dgm:t>
        <a:bodyPr/>
        <a:lstStyle/>
        <a:p>
          <a:endParaRPr lang="ca-ES"/>
        </a:p>
      </dgm:t>
    </dgm:pt>
    <dgm:pt modelId="{51363A06-4C65-4A53-87F9-F6B009F47EEA}">
      <dgm:prSet phldrT="[Text]"/>
      <dgm:spPr/>
      <dgm:t>
        <a:bodyPr/>
        <a:lstStyle/>
        <a:p>
          <a:r>
            <a:rPr lang="ca-ES"/>
            <a:t>SDL process blocks</a:t>
          </a:r>
        </a:p>
      </dgm:t>
    </dgm:pt>
    <dgm:pt modelId="{B4A2EB53-89F6-4B86-B95E-755843DA7AC9}" type="parTrans" cxnId="{57C89D0A-B0EA-479D-BD7B-ECA455234FFC}">
      <dgm:prSet/>
      <dgm:spPr/>
      <dgm:t>
        <a:bodyPr/>
        <a:lstStyle/>
        <a:p>
          <a:endParaRPr lang="ca-ES"/>
        </a:p>
      </dgm:t>
    </dgm:pt>
    <dgm:pt modelId="{CFAC3EAC-EF67-40CB-BB18-C9026EE02765}" type="sibTrans" cxnId="{57C89D0A-B0EA-479D-BD7B-ECA455234FFC}">
      <dgm:prSet/>
      <dgm:spPr/>
      <dgm:t>
        <a:bodyPr/>
        <a:lstStyle/>
        <a:p>
          <a:endParaRPr lang="ca-ES"/>
        </a:p>
      </dgm:t>
    </dgm:pt>
    <dgm:pt modelId="{8A46F16E-FFDB-408A-BED0-D61818428DAF}">
      <dgm:prSet phldrT="[Text]"/>
      <dgm:spPr/>
      <dgm:t>
        <a:bodyPr/>
        <a:lstStyle/>
        <a:p>
          <a:r>
            <a:rPr lang="ca-ES"/>
            <a:t>C++ native code</a:t>
          </a:r>
        </a:p>
      </dgm:t>
    </dgm:pt>
    <dgm:pt modelId="{BB32AB37-CAED-490C-B750-5D305FF954A1}" type="parTrans" cxnId="{45EC54F5-6B03-4160-B5C3-E6C2803DDA11}">
      <dgm:prSet/>
      <dgm:spPr/>
      <dgm:t>
        <a:bodyPr/>
        <a:lstStyle/>
        <a:p>
          <a:endParaRPr lang="ca-ES"/>
        </a:p>
      </dgm:t>
    </dgm:pt>
    <dgm:pt modelId="{4FA96762-3DBB-4FF1-850F-C3334D96FD52}" type="sibTrans" cxnId="{45EC54F5-6B03-4160-B5C3-E6C2803DDA11}">
      <dgm:prSet/>
      <dgm:spPr/>
      <dgm:t>
        <a:bodyPr/>
        <a:lstStyle/>
        <a:p>
          <a:endParaRPr lang="ca-ES"/>
        </a:p>
      </dgm:t>
    </dgm:pt>
    <dgm:pt modelId="{B2849635-4FFC-4E47-AF41-EA04F4BC015F}">
      <dgm:prSet phldrT="[Text]"/>
      <dgm:spPr/>
      <dgm:t>
        <a:bodyPr/>
        <a:lstStyle/>
        <a:p>
          <a:r>
            <a:rPr lang="ca-ES"/>
            <a:t>Procedures</a:t>
          </a:r>
        </a:p>
      </dgm:t>
    </dgm:pt>
    <dgm:pt modelId="{D1AAA119-65D4-4F58-8D51-5E2DD967155D}" type="parTrans" cxnId="{F85550A4-EE74-48F9-B200-780AB90477C9}">
      <dgm:prSet/>
      <dgm:spPr/>
      <dgm:t>
        <a:bodyPr/>
        <a:lstStyle/>
        <a:p>
          <a:endParaRPr lang="ca-ES"/>
        </a:p>
      </dgm:t>
    </dgm:pt>
    <dgm:pt modelId="{761279B9-77BD-46C7-8F60-684A9B9A213B}" type="sibTrans" cxnId="{F85550A4-EE74-48F9-B200-780AB90477C9}">
      <dgm:prSet/>
      <dgm:spPr/>
      <dgm:t>
        <a:bodyPr/>
        <a:lstStyle/>
        <a:p>
          <a:endParaRPr lang="ca-ES"/>
        </a:p>
      </dgm:t>
    </dgm:pt>
    <dgm:pt modelId="{4B8943E5-6203-4E2B-A2C8-4E2267CE5F58}">
      <dgm:prSet phldrT="[Text]"/>
      <dgm:spPr/>
      <dgm:t>
        <a:bodyPr/>
        <a:lstStyle/>
        <a:p>
          <a:r>
            <a:rPr lang="ca-ES"/>
            <a:t>SDL procedures blocks</a:t>
          </a:r>
        </a:p>
      </dgm:t>
    </dgm:pt>
    <dgm:pt modelId="{82DA2974-C296-4345-A885-58117DBA4BE2}" type="parTrans" cxnId="{4FB2BAB9-1F9B-49EF-A187-E08CDD56C52B}">
      <dgm:prSet/>
      <dgm:spPr/>
      <dgm:t>
        <a:bodyPr/>
        <a:lstStyle/>
        <a:p>
          <a:endParaRPr lang="ca-ES"/>
        </a:p>
      </dgm:t>
    </dgm:pt>
    <dgm:pt modelId="{DE9F8141-2F70-418C-87F5-6157DA7AA9E6}" type="sibTrans" cxnId="{4FB2BAB9-1F9B-49EF-A187-E08CDD56C52B}">
      <dgm:prSet/>
      <dgm:spPr/>
      <dgm:t>
        <a:bodyPr/>
        <a:lstStyle/>
        <a:p>
          <a:endParaRPr lang="ca-ES"/>
        </a:p>
      </dgm:t>
    </dgm:pt>
    <dgm:pt modelId="{3E3F9065-370F-407B-B21C-74604457B057}">
      <dgm:prSet phldrT="[Text]"/>
      <dgm:spPr/>
      <dgm:t>
        <a:bodyPr/>
        <a:lstStyle/>
        <a:p>
          <a:r>
            <a:rPr lang="ca-ES"/>
            <a:t>Tasks and decisions code</a:t>
          </a:r>
        </a:p>
      </dgm:t>
    </dgm:pt>
    <dgm:pt modelId="{EB37C938-F5D8-449C-89E4-EE42FF64B82C}" type="parTrans" cxnId="{84300461-EA9F-4C6F-AC62-38402523C0C8}">
      <dgm:prSet/>
      <dgm:spPr/>
      <dgm:t>
        <a:bodyPr/>
        <a:lstStyle/>
        <a:p>
          <a:endParaRPr lang="ca-ES"/>
        </a:p>
      </dgm:t>
    </dgm:pt>
    <dgm:pt modelId="{1B4147B1-5313-4844-AA6A-4BC7E7423E4C}" type="sibTrans" cxnId="{84300461-EA9F-4C6F-AC62-38402523C0C8}">
      <dgm:prSet/>
      <dgm:spPr/>
      <dgm:t>
        <a:bodyPr/>
        <a:lstStyle/>
        <a:p>
          <a:endParaRPr lang="ca-ES"/>
        </a:p>
      </dgm:t>
    </dgm:pt>
    <dgm:pt modelId="{7AD0CEDA-54EE-4CAF-A4FA-F4E08D54D657}">
      <dgm:prSet phldrT="[Text]"/>
      <dgm:spPr/>
      <dgm:t>
        <a:bodyPr/>
        <a:lstStyle/>
        <a:p>
          <a:r>
            <a:rPr lang="ca-ES"/>
            <a:t>SDLCode.dll</a:t>
          </a:r>
        </a:p>
      </dgm:t>
    </dgm:pt>
    <dgm:pt modelId="{E0A1D815-285B-44F8-9965-50153C8BF59C}" type="parTrans" cxnId="{7040EC52-3F73-45E4-BC9E-88EFB9C912BF}">
      <dgm:prSet/>
      <dgm:spPr/>
      <dgm:t>
        <a:bodyPr/>
        <a:lstStyle/>
        <a:p>
          <a:endParaRPr lang="ca-ES"/>
        </a:p>
      </dgm:t>
    </dgm:pt>
    <dgm:pt modelId="{6E64A6B4-B131-42F8-BDE9-3EF1DB7217CB}" type="sibTrans" cxnId="{7040EC52-3F73-45E4-BC9E-88EFB9C912BF}">
      <dgm:prSet/>
      <dgm:spPr/>
      <dgm:t>
        <a:bodyPr/>
        <a:lstStyle/>
        <a:p>
          <a:endParaRPr lang="ca-ES"/>
        </a:p>
      </dgm:t>
    </dgm:pt>
    <dgm:pt modelId="{B63315AB-DA96-40E3-8371-075FB8699CCD}">
      <dgm:prSet phldrT="[Text]"/>
      <dgm:spPr/>
      <dgm:t>
        <a:bodyPr/>
        <a:lstStyle/>
        <a:p>
          <a:r>
            <a:rPr lang="ca-ES"/>
            <a:t>C++ native code</a:t>
          </a:r>
        </a:p>
      </dgm:t>
    </dgm:pt>
    <dgm:pt modelId="{53C91110-F93F-4832-8383-DF8FE758A2D3}" type="parTrans" cxnId="{AD6AB913-FB05-4C90-A8D3-A497BBE89BA5}">
      <dgm:prSet/>
      <dgm:spPr/>
      <dgm:t>
        <a:bodyPr/>
        <a:lstStyle/>
        <a:p>
          <a:endParaRPr lang="ca-ES"/>
        </a:p>
      </dgm:t>
    </dgm:pt>
    <dgm:pt modelId="{723ED6AB-E17E-4C25-B0A5-FB04D8623ED7}" type="sibTrans" cxnId="{AD6AB913-FB05-4C90-A8D3-A497BBE89BA5}">
      <dgm:prSet/>
      <dgm:spPr/>
      <dgm:t>
        <a:bodyPr/>
        <a:lstStyle/>
        <a:p>
          <a:endParaRPr lang="ca-ES"/>
        </a:p>
      </dgm:t>
    </dgm:pt>
    <dgm:pt modelId="{573E2126-5160-4284-A73A-00F0C86B757A}" type="pres">
      <dgm:prSet presAssocID="{FCF07675-288C-45C7-935D-E9848BB12C99}" presName="Name0" presStyleCnt="0">
        <dgm:presLayoutVars>
          <dgm:chMax val="3"/>
          <dgm:chPref val="1"/>
          <dgm:dir/>
          <dgm:animLvl val="lvl"/>
          <dgm:resizeHandles/>
        </dgm:presLayoutVars>
      </dgm:prSet>
      <dgm:spPr/>
      <dgm:t>
        <a:bodyPr/>
        <a:lstStyle/>
        <a:p>
          <a:endParaRPr lang="ca-ES"/>
        </a:p>
      </dgm:t>
    </dgm:pt>
    <dgm:pt modelId="{FDD2B8E0-141A-421E-84D7-575966860C59}" type="pres">
      <dgm:prSet presAssocID="{FCF07675-288C-45C7-935D-E9848BB12C99}" presName="outerBox" presStyleCnt="0"/>
      <dgm:spPr/>
      <dgm:t>
        <a:bodyPr/>
        <a:lstStyle/>
        <a:p>
          <a:endParaRPr lang="ca-ES"/>
        </a:p>
      </dgm:t>
    </dgm:pt>
    <dgm:pt modelId="{6B4A7647-5CEF-402E-8BCF-9EEF73091372}" type="pres">
      <dgm:prSet presAssocID="{FCF07675-288C-45C7-935D-E9848BB12C99}" presName="outerBoxParent" presStyleLbl="node1" presStyleIdx="0" presStyleCnt="3"/>
      <dgm:spPr/>
      <dgm:t>
        <a:bodyPr/>
        <a:lstStyle/>
        <a:p>
          <a:endParaRPr lang="ca-ES"/>
        </a:p>
      </dgm:t>
    </dgm:pt>
    <dgm:pt modelId="{1BABEC94-6A35-4858-8BB8-E2236785AB79}" type="pres">
      <dgm:prSet presAssocID="{FCF07675-288C-45C7-935D-E9848BB12C99}" presName="outerBoxChildren" presStyleCnt="0"/>
      <dgm:spPr/>
      <dgm:t>
        <a:bodyPr/>
        <a:lstStyle/>
        <a:p>
          <a:endParaRPr lang="ca-ES"/>
        </a:p>
      </dgm:t>
    </dgm:pt>
    <dgm:pt modelId="{843FAD9F-52EF-4AB8-99FB-2C67F7C90B58}" type="pres">
      <dgm:prSet presAssocID="{51363A06-4C65-4A53-87F9-F6B009F47EEA}" presName="oChild" presStyleLbl="fgAcc1" presStyleIdx="0" presStyleCnt="5">
        <dgm:presLayoutVars>
          <dgm:bulletEnabled val="1"/>
        </dgm:presLayoutVars>
      </dgm:prSet>
      <dgm:spPr/>
      <dgm:t>
        <a:bodyPr/>
        <a:lstStyle/>
        <a:p>
          <a:endParaRPr lang="ca-ES"/>
        </a:p>
      </dgm:t>
    </dgm:pt>
    <dgm:pt modelId="{8F9C9B3F-4D18-43AA-ACC1-872461070F12}" type="pres">
      <dgm:prSet presAssocID="{CFAC3EAC-EF67-40CB-BB18-C9026EE02765}" presName="outerSibTrans" presStyleCnt="0"/>
      <dgm:spPr/>
      <dgm:t>
        <a:bodyPr/>
        <a:lstStyle/>
        <a:p>
          <a:endParaRPr lang="ca-ES"/>
        </a:p>
      </dgm:t>
    </dgm:pt>
    <dgm:pt modelId="{5A64E9B9-9176-4F2D-920C-3C5B3BCC011C}" type="pres">
      <dgm:prSet presAssocID="{8A46F16E-FFDB-408A-BED0-D61818428DAF}" presName="oChild" presStyleLbl="fgAcc1" presStyleIdx="1" presStyleCnt="5">
        <dgm:presLayoutVars>
          <dgm:bulletEnabled val="1"/>
        </dgm:presLayoutVars>
      </dgm:prSet>
      <dgm:spPr/>
      <dgm:t>
        <a:bodyPr/>
        <a:lstStyle/>
        <a:p>
          <a:endParaRPr lang="ca-ES"/>
        </a:p>
      </dgm:t>
    </dgm:pt>
    <dgm:pt modelId="{A390D9E6-F965-42E3-B6E9-BE55732AACB9}" type="pres">
      <dgm:prSet presAssocID="{FCF07675-288C-45C7-935D-E9848BB12C99}" presName="middleBox" presStyleCnt="0"/>
      <dgm:spPr/>
      <dgm:t>
        <a:bodyPr/>
        <a:lstStyle/>
        <a:p>
          <a:endParaRPr lang="ca-ES"/>
        </a:p>
      </dgm:t>
    </dgm:pt>
    <dgm:pt modelId="{ACCAEDE5-18A4-4AD9-BB53-B4CDD472090B}" type="pres">
      <dgm:prSet presAssocID="{FCF07675-288C-45C7-935D-E9848BB12C99}" presName="middleBoxParent" presStyleLbl="node1" presStyleIdx="1" presStyleCnt="3"/>
      <dgm:spPr/>
      <dgm:t>
        <a:bodyPr/>
        <a:lstStyle/>
        <a:p>
          <a:endParaRPr lang="ca-ES"/>
        </a:p>
      </dgm:t>
    </dgm:pt>
    <dgm:pt modelId="{0410A30A-43B2-4A34-98E8-9A8A39E11121}" type="pres">
      <dgm:prSet presAssocID="{FCF07675-288C-45C7-935D-E9848BB12C99}" presName="middleBoxChildren" presStyleCnt="0"/>
      <dgm:spPr/>
      <dgm:t>
        <a:bodyPr/>
        <a:lstStyle/>
        <a:p>
          <a:endParaRPr lang="ca-ES"/>
        </a:p>
      </dgm:t>
    </dgm:pt>
    <dgm:pt modelId="{AAFA837F-BA63-4619-A0B1-9456A597290D}" type="pres">
      <dgm:prSet presAssocID="{4B8943E5-6203-4E2B-A2C8-4E2267CE5F58}" presName="mChild" presStyleLbl="fgAcc1" presStyleIdx="2" presStyleCnt="5">
        <dgm:presLayoutVars>
          <dgm:bulletEnabled val="1"/>
        </dgm:presLayoutVars>
      </dgm:prSet>
      <dgm:spPr/>
      <dgm:t>
        <a:bodyPr/>
        <a:lstStyle/>
        <a:p>
          <a:endParaRPr lang="ca-ES"/>
        </a:p>
      </dgm:t>
    </dgm:pt>
    <dgm:pt modelId="{0E59FD65-0451-4508-8237-B7E521F80934}" type="pres">
      <dgm:prSet presAssocID="{DE9F8141-2F70-418C-87F5-6157DA7AA9E6}" presName="middleSibTrans" presStyleCnt="0"/>
      <dgm:spPr/>
      <dgm:t>
        <a:bodyPr/>
        <a:lstStyle/>
        <a:p>
          <a:endParaRPr lang="ca-ES"/>
        </a:p>
      </dgm:t>
    </dgm:pt>
    <dgm:pt modelId="{DA29D3B8-9E2C-4710-8C19-AB4EC1ABDB2A}" type="pres">
      <dgm:prSet presAssocID="{B63315AB-DA96-40E3-8371-075FB8699CCD}" presName="mChild" presStyleLbl="fgAcc1" presStyleIdx="3" presStyleCnt="5">
        <dgm:presLayoutVars>
          <dgm:bulletEnabled val="1"/>
        </dgm:presLayoutVars>
      </dgm:prSet>
      <dgm:spPr/>
      <dgm:t>
        <a:bodyPr/>
        <a:lstStyle/>
        <a:p>
          <a:endParaRPr lang="ca-ES"/>
        </a:p>
      </dgm:t>
    </dgm:pt>
    <dgm:pt modelId="{C9CE35DF-5470-4289-B634-D2584CA8BC10}" type="pres">
      <dgm:prSet presAssocID="{FCF07675-288C-45C7-935D-E9848BB12C99}" presName="centerBox" presStyleCnt="0"/>
      <dgm:spPr/>
      <dgm:t>
        <a:bodyPr/>
        <a:lstStyle/>
        <a:p>
          <a:endParaRPr lang="ca-ES"/>
        </a:p>
      </dgm:t>
    </dgm:pt>
    <dgm:pt modelId="{E37DCAAC-BE8F-46A7-88B6-BCC3C808426D}" type="pres">
      <dgm:prSet presAssocID="{FCF07675-288C-45C7-935D-E9848BB12C99}" presName="centerBoxParent" presStyleLbl="node1" presStyleIdx="2" presStyleCnt="3"/>
      <dgm:spPr/>
      <dgm:t>
        <a:bodyPr/>
        <a:lstStyle/>
        <a:p>
          <a:endParaRPr lang="ca-ES"/>
        </a:p>
      </dgm:t>
    </dgm:pt>
    <dgm:pt modelId="{DFDC8D46-66D4-42FB-98A5-6CFADC0883EB}" type="pres">
      <dgm:prSet presAssocID="{FCF07675-288C-45C7-935D-E9848BB12C99}" presName="centerBoxChildren" presStyleCnt="0"/>
      <dgm:spPr/>
      <dgm:t>
        <a:bodyPr/>
        <a:lstStyle/>
        <a:p>
          <a:endParaRPr lang="ca-ES"/>
        </a:p>
      </dgm:t>
    </dgm:pt>
    <dgm:pt modelId="{9C78119D-EBEF-4A4E-864E-975D448E5E93}" type="pres">
      <dgm:prSet presAssocID="{7AD0CEDA-54EE-4CAF-A4FA-F4E08D54D657}" presName="cChild" presStyleLbl="fgAcc1" presStyleIdx="4" presStyleCnt="5">
        <dgm:presLayoutVars>
          <dgm:bulletEnabled val="1"/>
        </dgm:presLayoutVars>
      </dgm:prSet>
      <dgm:spPr/>
      <dgm:t>
        <a:bodyPr/>
        <a:lstStyle/>
        <a:p>
          <a:endParaRPr lang="ca-ES"/>
        </a:p>
      </dgm:t>
    </dgm:pt>
  </dgm:ptLst>
  <dgm:cxnLst>
    <dgm:cxn modelId="{7040EC52-3F73-45E4-BC9E-88EFB9C912BF}" srcId="{3E3F9065-370F-407B-B21C-74604457B057}" destId="{7AD0CEDA-54EE-4CAF-A4FA-F4E08D54D657}" srcOrd="0" destOrd="0" parTransId="{E0A1D815-285B-44F8-9965-50153C8BF59C}" sibTransId="{6E64A6B4-B131-42F8-BDE9-3EF1DB7217CB}"/>
    <dgm:cxn modelId="{A8F391C2-85D3-421C-844D-D9B27A045D81}" srcId="{FCF07675-288C-45C7-935D-E9848BB12C99}" destId="{C6E47217-6B31-4765-B69A-81C0C249713A}" srcOrd="0" destOrd="0" parTransId="{DA99C85C-5287-4CFC-B921-52658C4B5BF8}" sibTransId="{EBA9D3F8-9857-4398-8ACD-8711AD934953}"/>
    <dgm:cxn modelId="{EBFD7D8D-557C-456D-86FC-8EA1DC7D0E30}" type="presOf" srcId="{51363A06-4C65-4A53-87F9-F6B009F47EEA}" destId="{843FAD9F-52EF-4AB8-99FB-2C67F7C90B58}" srcOrd="0" destOrd="0" presId="urn:microsoft.com/office/officeart/2005/8/layout/target2"/>
    <dgm:cxn modelId="{57C89D0A-B0EA-479D-BD7B-ECA455234FFC}" srcId="{C6E47217-6B31-4765-B69A-81C0C249713A}" destId="{51363A06-4C65-4A53-87F9-F6B009F47EEA}" srcOrd="0" destOrd="0" parTransId="{B4A2EB53-89F6-4B86-B95E-755843DA7AC9}" sibTransId="{CFAC3EAC-EF67-40CB-BB18-C9026EE02765}"/>
    <dgm:cxn modelId="{2B4425A2-536B-48E7-A745-6B72EB99F08E}" type="presOf" srcId="{4B8943E5-6203-4E2B-A2C8-4E2267CE5F58}" destId="{AAFA837F-BA63-4619-A0B1-9456A597290D}" srcOrd="0" destOrd="0" presId="urn:microsoft.com/office/officeart/2005/8/layout/target2"/>
    <dgm:cxn modelId="{952E36BC-838B-4804-8FBE-477418080E63}" type="presOf" srcId="{C6E47217-6B31-4765-B69A-81C0C249713A}" destId="{6B4A7647-5CEF-402E-8BCF-9EEF73091372}" srcOrd="0" destOrd="0" presId="urn:microsoft.com/office/officeart/2005/8/layout/target2"/>
    <dgm:cxn modelId="{4FB2BAB9-1F9B-49EF-A187-E08CDD56C52B}" srcId="{B2849635-4FFC-4E47-AF41-EA04F4BC015F}" destId="{4B8943E5-6203-4E2B-A2C8-4E2267CE5F58}" srcOrd="0" destOrd="0" parTransId="{82DA2974-C296-4345-A885-58117DBA4BE2}" sibTransId="{DE9F8141-2F70-418C-87F5-6157DA7AA9E6}"/>
    <dgm:cxn modelId="{AD6AB913-FB05-4C90-A8D3-A497BBE89BA5}" srcId="{B2849635-4FFC-4E47-AF41-EA04F4BC015F}" destId="{B63315AB-DA96-40E3-8371-075FB8699CCD}" srcOrd="1" destOrd="0" parTransId="{53C91110-F93F-4832-8383-DF8FE758A2D3}" sibTransId="{723ED6AB-E17E-4C25-B0A5-FB04D8623ED7}"/>
    <dgm:cxn modelId="{5F476031-291A-4E95-8FB9-44547AA2DD07}" type="presOf" srcId="{8A46F16E-FFDB-408A-BED0-D61818428DAF}" destId="{5A64E9B9-9176-4F2D-920C-3C5B3BCC011C}" srcOrd="0" destOrd="0" presId="urn:microsoft.com/office/officeart/2005/8/layout/target2"/>
    <dgm:cxn modelId="{1AE74864-55D2-465C-B53B-365E3CA9422D}" type="presOf" srcId="{FCF07675-288C-45C7-935D-E9848BB12C99}" destId="{573E2126-5160-4284-A73A-00F0C86B757A}" srcOrd="0" destOrd="0" presId="urn:microsoft.com/office/officeart/2005/8/layout/target2"/>
    <dgm:cxn modelId="{871D5EE9-6031-43F4-AB12-F28C56AB7100}" type="presOf" srcId="{B2849635-4FFC-4E47-AF41-EA04F4BC015F}" destId="{ACCAEDE5-18A4-4AD9-BB53-B4CDD472090B}" srcOrd="0" destOrd="0" presId="urn:microsoft.com/office/officeart/2005/8/layout/target2"/>
    <dgm:cxn modelId="{05DBA3FA-6F71-4A1F-BF8A-634C59A27770}" type="presOf" srcId="{B63315AB-DA96-40E3-8371-075FB8699CCD}" destId="{DA29D3B8-9E2C-4710-8C19-AB4EC1ABDB2A}" srcOrd="0" destOrd="0" presId="urn:microsoft.com/office/officeart/2005/8/layout/target2"/>
    <dgm:cxn modelId="{FB8E6AE2-F5A0-4E56-A7EA-21D9FAF4EA3F}" type="presOf" srcId="{3E3F9065-370F-407B-B21C-74604457B057}" destId="{E37DCAAC-BE8F-46A7-88B6-BCC3C808426D}" srcOrd="0" destOrd="0" presId="urn:microsoft.com/office/officeart/2005/8/layout/target2"/>
    <dgm:cxn modelId="{F85550A4-EE74-48F9-B200-780AB90477C9}" srcId="{FCF07675-288C-45C7-935D-E9848BB12C99}" destId="{B2849635-4FFC-4E47-AF41-EA04F4BC015F}" srcOrd="1" destOrd="0" parTransId="{D1AAA119-65D4-4F58-8D51-5E2DD967155D}" sibTransId="{761279B9-77BD-46C7-8F60-684A9B9A213B}"/>
    <dgm:cxn modelId="{0A9B1104-9EF3-4DA3-A0E9-5C71140DC616}" type="presOf" srcId="{7AD0CEDA-54EE-4CAF-A4FA-F4E08D54D657}" destId="{9C78119D-EBEF-4A4E-864E-975D448E5E93}" srcOrd="0" destOrd="0" presId="urn:microsoft.com/office/officeart/2005/8/layout/target2"/>
    <dgm:cxn modelId="{45EC54F5-6B03-4160-B5C3-E6C2803DDA11}" srcId="{C6E47217-6B31-4765-B69A-81C0C249713A}" destId="{8A46F16E-FFDB-408A-BED0-D61818428DAF}" srcOrd="1" destOrd="0" parTransId="{BB32AB37-CAED-490C-B750-5D305FF954A1}" sibTransId="{4FA96762-3DBB-4FF1-850F-C3334D96FD52}"/>
    <dgm:cxn modelId="{84300461-EA9F-4C6F-AC62-38402523C0C8}" srcId="{FCF07675-288C-45C7-935D-E9848BB12C99}" destId="{3E3F9065-370F-407B-B21C-74604457B057}" srcOrd="2" destOrd="0" parTransId="{EB37C938-F5D8-449C-89E4-EE42FF64B82C}" sibTransId="{1B4147B1-5313-4844-AA6A-4BC7E7423E4C}"/>
    <dgm:cxn modelId="{1C925958-FB2B-42F7-96C9-DF95B138B439}" type="presParOf" srcId="{573E2126-5160-4284-A73A-00F0C86B757A}" destId="{FDD2B8E0-141A-421E-84D7-575966860C59}" srcOrd="0" destOrd="0" presId="urn:microsoft.com/office/officeart/2005/8/layout/target2"/>
    <dgm:cxn modelId="{3AFB2A68-219C-479A-9D1D-2FF6FB745EE9}" type="presParOf" srcId="{FDD2B8E0-141A-421E-84D7-575966860C59}" destId="{6B4A7647-5CEF-402E-8BCF-9EEF73091372}" srcOrd="0" destOrd="0" presId="urn:microsoft.com/office/officeart/2005/8/layout/target2"/>
    <dgm:cxn modelId="{DACE6CFF-C06E-43B6-9278-ED2EEB63E14A}" type="presParOf" srcId="{FDD2B8E0-141A-421E-84D7-575966860C59}" destId="{1BABEC94-6A35-4858-8BB8-E2236785AB79}" srcOrd="1" destOrd="0" presId="urn:microsoft.com/office/officeart/2005/8/layout/target2"/>
    <dgm:cxn modelId="{889E9D94-FD03-4FB7-B8BA-E16BC813B75A}" type="presParOf" srcId="{1BABEC94-6A35-4858-8BB8-E2236785AB79}" destId="{843FAD9F-52EF-4AB8-99FB-2C67F7C90B58}" srcOrd="0" destOrd="0" presId="urn:microsoft.com/office/officeart/2005/8/layout/target2"/>
    <dgm:cxn modelId="{802A230B-0255-42DC-A19E-2865D0F63301}" type="presParOf" srcId="{1BABEC94-6A35-4858-8BB8-E2236785AB79}" destId="{8F9C9B3F-4D18-43AA-ACC1-872461070F12}" srcOrd="1" destOrd="0" presId="urn:microsoft.com/office/officeart/2005/8/layout/target2"/>
    <dgm:cxn modelId="{B2336921-B62F-44A7-A29D-54BC843246D8}" type="presParOf" srcId="{1BABEC94-6A35-4858-8BB8-E2236785AB79}" destId="{5A64E9B9-9176-4F2D-920C-3C5B3BCC011C}" srcOrd="2" destOrd="0" presId="urn:microsoft.com/office/officeart/2005/8/layout/target2"/>
    <dgm:cxn modelId="{50AEEDF4-3BA5-40E0-8CC7-1A5BBDB422C5}" type="presParOf" srcId="{573E2126-5160-4284-A73A-00F0C86B757A}" destId="{A390D9E6-F965-42E3-B6E9-BE55732AACB9}" srcOrd="1" destOrd="0" presId="urn:microsoft.com/office/officeart/2005/8/layout/target2"/>
    <dgm:cxn modelId="{92DF0312-9A9E-471A-B328-D09135DB34A3}" type="presParOf" srcId="{A390D9E6-F965-42E3-B6E9-BE55732AACB9}" destId="{ACCAEDE5-18A4-4AD9-BB53-B4CDD472090B}" srcOrd="0" destOrd="0" presId="urn:microsoft.com/office/officeart/2005/8/layout/target2"/>
    <dgm:cxn modelId="{562FC62A-F7D3-40F6-849C-4AEC3E46BA93}" type="presParOf" srcId="{A390D9E6-F965-42E3-B6E9-BE55732AACB9}" destId="{0410A30A-43B2-4A34-98E8-9A8A39E11121}" srcOrd="1" destOrd="0" presId="urn:microsoft.com/office/officeart/2005/8/layout/target2"/>
    <dgm:cxn modelId="{B3B40D14-5FAD-48E2-920F-595EE69B559D}" type="presParOf" srcId="{0410A30A-43B2-4A34-98E8-9A8A39E11121}" destId="{AAFA837F-BA63-4619-A0B1-9456A597290D}" srcOrd="0" destOrd="0" presId="urn:microsoft.com/office/officeart/2005/8/layout/target2"/>
    <dgm:cxn modelId="{F4BB3E07-78D7-49F1-9640-65314EC18236}" type="presParOf" srcId="{0410A30A-43B2-4A34-98E8-9A8A39E11121}" destId="{0E59FD65-0451-4508-8237-B7E521F80934}" srcOrd="1" destOrd="0" presId="urn:microsoft.com/office/officeart/2005/8/layout/target2"/>
    <dgm:cxn modelId="{92CA0CC0-1B3F-4030-8B31-20B3748B84A1}" type="presParOf" srcId="{0410A30A-43B2-4A34-98E8-9A8A39E11121}" destId="{DA29D3B8-9E2C-4710-8C19-AB4EC1ABDB2A}" srcOrd="2" destOrd="0" presId="urn:microsoft.com/office/officeart/2005/8/layout/target2"/>
    <dgm:cxn modelId="{4497DCA1-9552-45FE-8ACC-1FA50B4A2B77}" type="presParOf" srcId="{573E2126-5160-4284-A73A-00F0C86B757A}" destId="{C9CE35DF-5470-4289-B634-D2584CA8BC10}" srcOrd="2" destOrd="0" presId="urn:microsoft.com/office/officeart/2005/8/layout/target2"/>
    <dgm:cxn modelId="{06C7C28E-AB31-4350-9670-056BC3D8F9BC}" type="presParOf" srcId="{C9CE35DF-5470-4289-B634-D2584CA8BC10}" destId="{E37DCAAC-BE8F-46A7-88B6-BCC3C808426D}" srcOrd="0" destOrd="0" presId="urn:microsoft.com/office/officeart/2005/8/layout/target2"/>
    <dgm:cxn modelId="{F0D11848-CB29-46FB-994C-6EDBD47B91E7}" type="presParOf" srcId="{C9CE35DF-5470-4289-B634-D2584CA8BC10}" destId="{DFDC8D46-66D4-42FB-98A5-6CFADC0883EB}" srcOrd="1" destOrd="0" presId="urn:microsoft.com/office/officeart/2005/8/layout/target2"/>
    <dgm:cxn modelId="{C0614CA8-A011-448F-8407-4A43230F33E6}" type="presParOf" srcId="{DFDC8D46-66D4-42FB-98A5-6CFADC0883EB}" destId="{9C78119D-EBEF-4A4E-864E-975D448E5E93}" srcOrd="0"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A7647-5CEF-402E-8BCF-9EEF73091372}">
      <dsp:nvSpPr>
        <dsp:cNvPr id="0" name=""/>
        <dsp:cNvSpPr/>
      </dsp:nvSpPr>
      <dsp:spPr>
        <a:xfrm>
          <a:off x="0" y="0"/>
          <a:ext cx="8229600" cy="4525963"/>
        </a:xfrm>
        <a:prstGeom prst="roundRect">
          <a:avLst>
            <a:gd name="adj" fmla="val 85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3512650" numCol="1" spcCol="1270" anchor="t" anchorCtr="0">
          <a:noAutofit/>
        </a:bodyPr>
        <a:lstStyle/>
        <a:p>
          <a:pPr lvl="0" algn="l" defTabSz="1466850">
            <a:lnSpc>
              <a:spcPct val="90000"/>
            </a:lnSpc>
            <a:spcBef>
              <a:spcPct val="0"/>
            </a:spcBef>
            <a:spcAft>
              <a:spcPct val="35000"/>
            </a:spcAft>
          </a:pPr>
          <a:r>
            <a:rPr lang="ca-ES" sz="3300" kern="1200"/>
            <a:t>Process</a:t>
          </a:r>
        </a:p>
      </dsp:txBody>
      <dsp:txXfrm>
        <a:off x="112677" y="112677"/>
        <a:ext cx="8004246" cy="4300609"/>
      </dsp:txXfrm>
    </dsp:sp>
    <dsp:sp modelId="{843FAD9F-52EF-4AB8-99FB-2C67F7C90B58}">
      <dsp:nvSpPr>
        <dsp:cNvPr id="0" name=""/>
        <dsp:cNvSpPr/>
      </dsp:nvSpPr>
      <dsp:spPr>
        <a:xfrm>
          <a:off x="205740" y="1131490"/>
          <a:ext cx="1234440" cy="1553147"/>
        </a:xfrm>
        <a:prstGeom prst="roundRect">
          <a:avLst>
            <a:gd name="adj" fmla="val 105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ca-ES" sz="1600" kern="1200"/>
            <a:t>SDL process blocks</a:t>
          </a:r>
        </a:p>
      </dsp:txBody>
      <dsp:txXfrm>
        <a:off x="243703" y="1169453"/>
        <a:ext cx="1158514" cy="1477221"/>
      </dsp:txXfrm>
    </dsp:sp>
    <dsp:sp modelId="{5A64E9B9-9176-4F2D-920C-3C5B3BCC011C}">
      <dsp:nvSpPr>
        <dsp:cNvPr id="0" name=""/>
        <dsp:cNvSpPr/>
      </dsp:nvSpPr>
      <dsp:spPr>
        <a:xfrm>
          <a:off x="205740" y="2745155"/>
          <a:ext cx="1234440" cy="1553147"/>
        </a:xfrm>
        <a:prstGeom prst="roundRect">
          <a:avLst>
            <a:gd name="adj" fmla="val 105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ca-ES" sz="1600" kern="1200"/>
            <a:t>C++ native code</a:t>
          </a:r>
        </a:p>
      </dsp:txBody>
      <dsp:txXfrm>
        <a:off x="243703" y="2783118"/>
        <a:ext cx="1158514" cy="1477221"/>
      </dsp:txXfrm>
    </dsp:sp>
    <dsp:sp modelId="{ACCAEDE5-18A4-4AD9-BB53-B4CDD472090B}">
      <dsp:nvSpPr>
        <dsp:cNvPr id="0" name=""/>
        <dsp:cNvSpPr/>
      </dsp:nvSpPr>
      <dsp:spPr>
        <a:xfrm>
          <a:off x="1645920" y="1131490"/>
          <a:ext cx="6377940" cy="3168174"/>
        </a:xfrm>
        <a:prstGeom prst="roundRect">
          <a:avLst>
            <a:gd name="adj" fmla="val 105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2011791" numCol="1" spcCol="1270" anchor="t" anchorCtr="0">
          <a:noAutofit/>
        </a:bodyPr>
        <a:lstStyle/>
        <a:p>
          <a:pPr lvl="0" algn="l" defTabSz="1466850">
            <a:lnSpc>
              <a:spcPct val="90000"/>
            </a:lnSpc>
            <a:spcBef>
              <a:spcPct val="0"/>
            </a:spcBef>
            <a:spcAft>
              <a:spcPct val="35000"/>
            </a:spcAft>
          </a:pPr>
          <a:r>
            <a:rPr lang="ca-ES" sz="3300" kern="1200"/>
            <a:t>Procedures</a:t>
          </a:r>
        </a:p>
      </dsp:txBody>
      <dsp:txXfrm>
        <a:off x="1743352" y="1228922"/>
        <a:ext cx="6183076" cy="2973310"/>
      </dsp:txXfrm>
    </dsp:sp>
    <dsp:sp modelId="{AAFA837F-BA63-4619-A0B1-9456A597290D}">
      <dsp:nvSpPr>
        <dsp:cNvPr id="0" name=""/>
        <dsp:cNvSpPr/>
      </dsp:nvSpPr>
      <dsp:spPr>
        <a:xfrm>
          <a:off x="1805368" y="2240351"/>
          <a:ext cx="1275588" cy="880606"/>
        </a:xfrm>
        <a:prstGeom prst="roundRect">
          <a:avLst>
            <a:gd name="adj" fmla="val 105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ca-ES" sz="1600" kern="1200"/>
            <a:t>SDL procedures blocks</a:t>
          </a:r>
        </a:p>
      </dsp:txBody>
      <dsp:txXfrm>
        <a:off x="1832450" y="2267433"/>
        <a:ext cx="1221424" cy="826442"/>
      </dsp:txXfrm>
    </dsp:sp>
    <dsp:sp modelId="{DA29D3B8-9E2C-4710-8C19-AB4EC1ABDB2A}">
      <dsp:nvSpPr>
        <dsp:cNvPr id="0" name=""/>
        <dsp:cNvSpPr/>
      </dsp:nvSpPr>
      <dsp:spPr>
        <a:xfrm>
          <a:off x="1805368" y="3180631"/>
          <a:ext cx="1275588" cy="880606"/>
        </a:xfrm>
        <a:prstGeom prst="roundRect">
          <a:avLst>
            <a:gd name="adj" fmla="val 105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ca-ES" sz="1600" kern="1200"/>
            <a:t>C++ native code</a:t>
          </a:r>
        </a:p>
      </dsp:txBody>
      <dsp:txXfrm>
        <a:off x="1832450" y="3207713"/>
        <a:ext cx="1221424" cy="826442"/>
      </dsp:txXfrm>
    </dsp:sp>
    <dsp:sp modelId="{E37DCAAC-BE8F-46A7-88B6-BCC3C808426D}">
      <dsp:nvSpPr>
        <dsp:cNvPr id="0" name=""/>
        <dsp:cNvSpPr/>
      </dsp:nvSpPr>
      <dsp:spPr>
        <a:xfrm>
          <a:off x="3250692" y="2262981"/>
          <a:ext cx="4567428" cy="1810385"/>
        </a:xfrm>
        <a:prstGeom prst="roundRect">
          <a:avLst>
            <a:gd name="adj" fmla="val 105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021862" numCol="1" spcCol="1270" anchor="t" anchorCtr="0">
          <a:noAutofit/>
        </a:bodyPr>
        <a:lstStyle/>
        <a:p>
          <a:pPr lvl="0" algn="l" defTabSz="1466850">
            <a:lnSpc>
              <a:spcPct val="90000"/>
            </a:lnSpc>
            <a:spcBef>
              <a:spcPct val="0"/>
            </a:spcBef>
            <a:spcAft>
              <a:spcPct val="35000"/>
            </a:spcAft>
          </a:pPr>
          <a:r>
            <a:rPr lang="ca-ES" sz="3300" kern="1200"/>
            <a:t>Tasks and decisions code</a:t>
          </a:r>
        </a:p>
      </dsp:txBody>
      <dsp:txXfrm>
        <a:off x="3306368" y="2318657"/>
        <a:ext cx="4456076" cy="1699033"/>
      </dsp:txXfrm>
    </dsp:sp>
    <dsp:sp modelId="{9C78119D-EBEF-4A4E-864E-975D448E5E93}">
      <dsp:nvSpPr>
        <dsp:cNvPr id="0" name=""/>
        <dsp:cNvSpPr/>
      </dsp:nvSpPr>
      <dsp:spPr>
        <a:xfrm>
          <a:off x="3364877" y="3077654"/>
          <a:ext cx="4339056" cy="814673"/>
        </a:xfrm>
        <a:prstGeom prst="roundRect">
          <a:avLst>
            <a:gd name="adj" fmla="val 10500"/>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ca-ES" sz="1600" kern="1200"/>
            <a:t>SDLCode.dll</a:t>
          </a:r>
        </a:p>
      </dsp:txBody>
      <dsp:txXfrm>
        <a:off x="3389931" y="3102708"/>
        <a:ext cx="4288948" cy="764565"/>
      </dsp:txXfrm>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1774046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031507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97240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69013" y="3548063"/>
            <a:ext cx="307498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10" descr="http://www-eio.upc.es/~pau/cms/cmsimages/LogoLIAM.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20024" y="0"/>
            <a:ext cx="1323975" cy="44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2579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59622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78169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09133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4565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3331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43014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59551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698481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io.upc.es/~pau" TargetMode="External"/><Relationship Id="rId2" Type="http://schemas.openxmlformats.org/officeDocument/2006/relationships/hyperlink" Target="mailto:pau@fib.upc.edu"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hyperlink" Target="http://www-eio.upc.es/~pau/cms/cmsfiles/papers/2009%20-%20Summersim.pdf"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www-eio.upc.es/~pau/index.php?q=node/41" TargetMode="External"/><Relationship Id="rId4" Type="http://schemas.openxmlformats.org/officeDocument/2006/relationships/hyperlink" Target="http://www.scs.org/confernc/summersim/summersim09/summersim09.ht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www.itu.int/ITU-T/studygroups/com17/index.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a:t>Using Specification and Description Language to define and implement discrete simulation </a:t>
            </a:r>
            <a:r>
              <a:rPr lang="en-US" b="1" dirty="0" smtClean="0"/>
              <a:t>models</a:t>
            </a:r>
            <a:endParaRPr lang="en-US" dirty="0"/>
          </a:p>
        </p:txBody>
      </p:sp>
      <p:sp>
        <p:nvSpPr>
          <p:cNvPr id="3" name="Subtitle 2"/>
          <p:cNvSpPr>
            <a:spLocks noGrp="1"/>
          </p:cNvSpPr>
          <p:nvPr>
            <p:ph type="subTitle" idx="1"/>
          </p:nvPr>
        </p:nvSpPr>
        <p:spPr/>
        <p:txBody>
          <a:bodyPr>
            <a:normAutofit fontScale="92500" lnSpcReduction="10000"/>
          </a:bodyPr>
          <a:lstStyle/>
          <a:p>
            <a:r>
              <a:rPr lang="en-US" b="1" dirty="0" smtClean="0"/>
              <a:t>2010 </a:t>
            </a:r>
            <a:r>
              <a:rPr lang="en-US" b="1" dirty="0"/>
              <a:t>Summer Simulation Multiconference (SummerSIM'10)</a:t>
            </a:r>
            <a:br>
              <a:rPr lang="en-US" b="1" dirty="0"/>
            </a:br>
            <a:r>
              <a:rPr lang="en-US" b="1" dirty="0"/>
              <a:t>July 11 - 15, 2010</a:t>
            </a:r>
            <a:br>
              <a:rPr lang="en-US" b="1" dirty="0"/>
            </a:br>
            <a:r>
              <a:rPr lang="en-US" b="1" dirty="0"/>
              <a:t>Crowne Plaza; Ottawa, ON, Canada</a:t>
            </a:r>
          </a:p>
        </p:txBody>
      </p:sp>
      <p:pic>
        <p:nvPicPr>
          <p:cNvPr id="1028" name="Picture 4" descr="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5791200"/>
            <a:ext cx="1257300" cy="8953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logoupcno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32"/>
            <a:ext cx="3524250" cy="815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4" name="Picture 10" descr="http://www-eio.upc.es/~pau/cms/cmsimages/LogoLI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9832"/>
            <a:ext cx="2647950" cy="88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98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The model</a:t>
            </a:r>
            <a:endParaRPr lang="en-US" dirty="0"/>
          </a:p>
        </p:txBody>
      </p:sp>
      <p:pic>
        <p:nvPicPr>
          <p:cNvPr id="4" name="Content Placeholder 3"/>
          <p:cNvPicPr>
            <a:picLocks noGrp="1"/>
          </p:cNvPicPr>
          <p:nvPr>
            <p:ph idx="1"/>
          </p:nvPr>
        </p:nvPicPr>
        <p:blipFill>
          <a:blip r:embed="rId2" cstate="print"/>
          <a:stretch>
            <a:fillRect/>
          </a:stretch>
        </p:blipFill>
        <p:spPr bwMode="auto">
          <a:xfrm>
            <a:off x="1676400" y="2209800"/>
            <a:ext cx="4219438" cy="3267753"/>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a:t>
            </a:r>
            <a:r>
              <a:rPr lang="ca-ES" dirty="0" smtClean="0">
                <a:solidFill>
                  <a:srgbClr val="FF0000"/>
                </a:solidFill>
              </a:rPr>
              <a:t>GG2</a:t>
            </a:r>
            <a:r>
              <a:rPr lang="ca-ES" dirty="0" smtClean="0"/>
              <a:t> – SDL/XML – SDLPS – Concluding remarks</a:t>
            </a:r>
            <a:endParaRPr lang="en-US" dirty="0"/>
          </a:p>
        </p:txBody>
      </p:sp>
    </p:spTree>
    <p:extLst>
      <p:ext uri="{BB962C8B-B14F-4D97-AF65-F5344CB8AC3E}">
        <p14:creationId xmlns:p14="http://schemas.microsoft.com/office/powerpoint/2010/main" val="114403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The model</a:t>
            </a:r>
            <a:endParaRPr lang="en-US" dirty="0"/>
          </a:p>
        </p:txBody>
      </p:sp>
      <p:pic>
        <p:nvPicPr>
          <p:cNvPr id="4" name="Content Placeholder 3"/>
          <p:cNvPicPr>
            <a:picLocks noGrp="1"/>
          </p:cNvPicPr>
          <p:nvPr>
            <p:ph idx="1"/>
          </p:nvPr>
        </p:nvPicPr>
        <p:blipFill>
          <a:blip r:embed="rId2" cstate="print"/>
          <a:stretch>
            <a:fillRect/>
          </a:stretch>
        </p:blipFill>
        <p:spPr bwMode="auto">
          <a:xfrm>
            <a:off x="1600571" y="1371600"/>
            <a:ext cx="5942858" cy="4466667"/>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a:t>
            </a:r>
            <a:r>
              <a:rPr lang="ca-ES" dirty="0" smtClean="0">
                <a:solidFill>
                  <a:srgbClr val="FF0000"/>
                </a:solidFill>
              </a:rPr>
              <a:t>GG2</a:t>
            </a:r>
            <a:r>
              <a:rPr lang="ca-ES" dirty="0" smtClean="0"/>
              <a:t> – SDL/XML – SDLPS – Concluding remarks</a:t>
            </a:r>
            <a:endParaRPr lang="en-US" dirty="0"/>
          </a:p>
        </p:txBody>
      </p:sp>
    </p:spTree>
    <p:extLst>
      <p:ext uri="{BB962C8B-B14F-4D97-AF65-F5344CB8AC3E}">
        <p14:creationId xmlns:p14="http://schemas.microsoft.com/office/powerpoint/2010/main" val="2501353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The model</a:t>
            </a:r>
            <a:endParaRPr lang="en-US" dirty="0"/>
          </a:p>
        </p:txBody>
      </p:sp>
      <p:pic>
        <p:nvPicPr>
          <p:cNvPr id="4" name="Content Placeholder 3"/>
          <p:cNvPicPr>
            <a:picLocks noGrp="1"/>
          </p:cNvPicPr>
          <p:nvPr>
            <p:ph idx="1"/>
          </p:nvPr>
        </p:nvPicPr>
        <p:blipFill>
          <a:blip r:embed="rId2" cstate="print"/>
          <a:stretch>
            <a:fillRect/>
          </a:stretch>
        </p:blipFill>
        <p:spPr bwMode="auto">
          <a:xfrm>
            <a:off x="1371600" y="2057400"/>
            <a:ext cx="5943600" cy="3657600"/>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a:t>
            </a:r>
            <a:r>
              <a:rPr lang="ca-ES" dirty="0" smtClean="0">
                <a:solidFill>
                  <a:srgbClr val="FF0000"/>
                </a:solidFill>
              </a:rPr>
              <a:t>GG2</a:t>
            </a:r>
            <a:r>
              <a:rPr lang="ca-ES" dirty="0" smtClean="0"/>
              <a:t> – SDL/XML – SDLPS – Concluding remarks</a:t>
            </a:r>
            <a:endParaRPr lang="en-US" dirty="0"/>
          </a:p>
        </p:txBody>
      </p:sp>
    </p:spTree>
    <p:extLst>
      <p:ext uri="{BB962C8B-B14F-4D97-AF65-F5344CB8AC3E}">
        <p14:creationId xmlns:p14="http://schemas.microsoft.com/office/powerpoint/2010/main" val="316178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The model</a:t>
            </a:r>
            <a:endParaRPr lang="en-US" dirty="0"/>
          </a:p>
        </p:txBody>
      </p:sp>
      <p:pic>
        <p:nvPicPr>
          <p:cNvPr id="4" name="Content Placeholder 3"/>
          <p:cNvPicPr>
            <a:picLocks noGrp="1"/>
          </p:cNvPicPr>
          <p:nvPr>
            <p:ph idx="1"/>
          </p:nvPr>
        </p:nvPicPr>
        <p:blipFill>
          <a:blip r:embed="rId2" cstate="print"/>
          <a:stretch>
            <a:fillRect/>
          </a:stretch>
        </p:blipFill>
        <p:spPr bwMode="auto">
          <a:xfrm>
            <a:off x="1371600" y="1719263"/>
            <a:ext cx="6338740" cy="4452938"/>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a:t>
            </a:r>
            <a:r>
              <a:rPr lang="ca-ES" dirty="0" smtClean="0">
                <a:solidFill>
                  <a:srgbClr val="FF0000"/>
                </a:solidFill>
              </a:rPr>
              <a:t>GG2</a:t>
            </a:r>
            <a:r>
              <a:rPr lang="ca-ES" dirty="0" smtClean="0"/>
              <a:t> – SDL/XML – SDLPS – Concluding remarks</a:t>
            </a:r>
            <a:endParaRPr lang="en-US" dirty="0"/>
          </a:p>
        </p:txBody>
      </p:sp>
    </p:spTree>
    <p:extLst>
      <p:ext uri="{BB962C8B-B14F-4D97-AF65-F5344CB8AC3E}">
        <p14:creationId xmlns:p14="http://schemas.microsoft.com/office/powerpoint/2010/main" val="1402262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a:t>The model</a:t>
            </a:r>
            <a:endParaRPr lang="en-US" dirty="0"/>
          </a:p>
        </p:txBody>
      </p:sp>
      <p:pic>
        <p:nvPicPr>
          <p:cNvPr id="4" name="Content Placeholder 3"/>
          <p:cNvPicPr>
            <a:picLocks noGrp="1"/>
          </p:cNvPicPr>
          <p:nvPr>
            <p:ph idx="1"/>
          </p:nvPr>
        </p:nvPicPr>
        <p:blipFill>
          <a:blip r:embed="rId2" cstate="print"/>
          <a:stretch>
            <a:fillRect/>
          </a:stretch>
        </p:blipFill>
        <p:spPr bwMode="auto">
          <a:xfrm>
            <a:off x="1718864" y="2282229"/>
            <a:ext cx="5706272" cy="3161905"/>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a:t>
            </a:r>
            <a:r>
              <a:rPr lang="ca-ES" dirty="0" smtClean="0">
                <a:solidFill>
                  <a:srgbClr val="FF0000"/>
                </a:solidFill>
              </a:rPr>
              <a:t>GG2</a:t>
            </a:r>
            <a:r>
              <a:rPr lang="ca-ES" dirty="0" smtClean="0"/>
              <a:t> – SDL/XML – SDLPS – Concluding remarks</a:t>
            </a:r>
            <a:endParaRPr lang="en-US" dirty="0"/>
          </a:p>
        </p:txBody>
      </p:sp>
    </p:spTree>
    <p:extLst>
      <p:ext uri="{BB962C8B-B14F-4D97-AF65-F5344CB8AC3E}">
        <p14:creationId xmlns:p14="http://schemas.microsoft.com/office/powerpoint/2010/main" val="854403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SDL/XML</a:t>
            </a:r>
            <a:endParaRPr lang="en-US" dirty="0"/>
          </a:p>
        </p:txBody>
      </p:sp>
      <p:sp>
        <p:nvSpPr>
          <p:cNvPr id="3" name="Content Placeholder 2"/>
          <p:cNvSpPr>
            <a:spLocks noGrp="1"/>
          </p:cNvSpPr>
          <p:nvPr>
            <p:ph idx="1"/>
          </p:nvPr>
        </p:nvSpPr>
        <p:spPr/>
        <p:txBody>
          <a:bodyPr>
            <a:normAutofit fontScale="62500" lnSpcReduction="20000"/>
          </a:bodyPr>
          <a:lstStyle/>
          <a:p>
            <a:pPr marL="45720" indent="0">
              <a:buNone/>
            </a:pPr>
            <a:r>
              <a:rPr lang="ca-ES" dirty="0"/>
              <a:t>&lt;channels&gt;</a:t>
            </a:r>
            <a:endParaRPr lang="en-US" dirty="0"/>
          </a:p>
          <a:p>
            <a:pPr marL="45720" indent="0">
              <a:buNone/>
            </a:pPr>
            <a:r>
              <a:rPr lang="ca-ES" dirty="0"/>
              <a:t>  &lt;channel name="MainS1" start="BlockServer1" end="BlockQueue" dual="yes"&gt;</a:t>
            </a:r>
            <a:endParaRPr lang="en-US" dirty="0"/>
          </a:p>
          <a:p>
            <a:pPr marL="45720" indent="0">
              <a:buNone/>
            </a:pPr>
            <a:r>
              <a:rPr lang="ca-ES" dirty="0"/>
              <a:t>    &lt;!--The events that use the channel.--&gt;</a:t>
            </a:r>
            <a:endParaRPr lang="en-US" dirty="0"/>
          </a:p>
          <a:p>
            <a:pPr marL="45720" indent="0">
              <a:buNone/>
            </a:pPr>
            <a:r>
              <a:rPr lang="ca-ES" dirty="0"/>
              <a:t>    &lt;event name="FinishService1"&gt;&lt;/event&gt;</a:t>
            </a:r>
            <a:endParaRPr lang="en-US" dirty="0"/>
          </a:p>
          <a:p>
            <a:pPr marL="45720" indent="0">
              <a:buNone/>
            </a:pPr>
            <a:r>
              <a:rPr lang="ca-ES" dirty="0"/>
              <a:t>    &lt;event name="NewService1"&gt;&lt;/event&gt;</a:t>
            </a:r>
            <a:endParaRPr lang="en-US" dirty="0"/>
          </a:p>
          <a:p>
            <a:pPr marL="45720" indent="0">
              <a:buNone/>
            </a:pPr>
            <a:r>
              <a:rPr lang="ca-ES" dirty="0"/>
              <a:t>  &lt;/channel&gt;</a:t>
            </a:r>
            <a:endParaRPr lang="en-US" dirty="0"/>
          </a:p>
          <a:p>
            <a:pPr marL="45720" indent="0">
              <a:buNone/>
            </a:pPr>
            <a:r>
              <a:rPr lang="ca-ES" dirty="0"/>
              <a:t>  &lt;channel name="MainS2" start="BlockServer2" end="BlockQueue" dual="yes"&gt;</a:t>
            </a:r>
            <a:endParaRPr lang="en-US" dirty="0"/>
          </a:p>
          <a:p>
            <a:pPr marL="45720" indent="0">
              <a:buNone/>
            </a:pPr>
            <a:r>
              <a:rPr lang="ca-ES" dirty="0"/>
              <a:t>    &lt;!--The events that use the channel.--&gt;</a:t>
            </a:r>
            <a:endParaRPr lang="en-US" dirty="0"/>
          </a:p>
          <a:p>
            <a:pPr marL="45720" indent="0">
              <a:buNone/>
            </a:pPr>
            <a:r>
              <a:rPr lang="ca-ES" dirty="0"/>
              <a:t>    &lt;event name="FinishService2"&gt;&lt;/event&gt;</a:t>
            </a:r>
            <a:endParaRPr lang="en-US" dirty="0"/>
          </a:p>
          <a:p>
            <a:pPr marL="45720" indent="0">
              <a:buNone/>
            </a:pPr>
            <a:r>
              <a:rPr lang="ca-ES" dirty="0"/>
              <a:t>    &lt;event name="NewService2"&gt;&lt;/event&gt;</a:t>
            </a:r>
            <a:endParaRPr lang="en-US" dirty="0"/>
          </a:p>
          <a:p>
            <a:pPr marL="45720" indent="0">
              <a:buNone/>
            </a:pPr>
            <a:r>
              <a:rPr lang="ca-ES" dirty="0"/>
              <a:t>  &lt;/channel&gt;</a:t>
            </a:r>
            <a:endParaRPr lang="en-US" dirty="0"/>
          </a:p>
          <a:p>
            <a:pPr marL="45720" indent="0">
              <a:buNone/>
            </a:pPr>
            <a:r>
              <a:rPr lang="ca-ES" dirty="0"/>
              <a:t>&lt;/channels&gt;</a:t>
            </a:r>
            <a:endParaRPr lang="en-US" dirty="0"/>
          </a:p>
        </p:txBody>
      </p:sp>
      <p:sp>
        <p:nvSpPr>
          <p:cNvPr id="4" name="TextBox 3"/>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GG2 – </a:t>
            </a:r>
            <a:r>
              <a:rPr lang="ca-ES" dirty="0" smtClean="0">
                <a:solidFill>
                  <a:srgbClr val="FF0000"/>
                </a:solidFill>
              </a:rPr>
              <a:t>SDL/XML </a:t>
            </a:r>
            <a:r>
              <a:rPr lang="ca-ES" dirty="0" smtClean="0"/>
              <a:t>– SDLPS – Concluding remarks</a:t>
            </a:r>
            <a:endParaRPr lang="en-US" dirty="0"/>
          </a:p>
        </p:txBody>
      </p:sp>
    </p:spTree>
    <p:extLst>
      <p:ext uri="{BB962C8B-B14F-4D97-AF65-F5344CB8AC3E}">
        <p14:creationId xmlns:p14="http://schemas.microsoft.com/office/powerpoint/2010/main" val="216098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SDLPS</a:t>
            </a:r>
          </a:p>
        </p:txBody>
      </p:sp>
      <p:pic>
        <p:nvPicPr>
          <p:cNvPr id="4" name="Content Placeholder 3"/>
          <p:cNvPicPr>
            <a:picLocks noGrp="1"/>
          </p:cNvPicPr>
          <p:nvPr>
            <p:ph idx="1"/>
          </p:nvPr>
        </p:nvPicPr>
        <p:blipFill>
          <a:blip r:embed="rId2" cstate="print"/>
          <a:stretch>
            <a:fillRect/>
          </a:stretch>
        </p:blipFill>
        <p:spPr bwMode="auto">
          <a:xfrm>
            <a:off x="1939405" y="1447800"/>
            <a:ext cx="5265190" cy="4406900"/>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GG2 – SDL/XML – </a:t>
            </a:r>
            <a:r>
              <a:rPr lang="ca-ES" dirty="0" smtClean="0">
                <a:solidFill>
                  <a:srgbClr val="FF0000"/>
                </a:solidFill>
              </a:rPr>
              <a:t>SDLPS</a:t>
            </a:r>
            <a:r>
              <a:rPr lang="ca-ES" dirty="0" smtClean="0"/>
              <a:t> – Concluding remarks</a:t>
            </a:r>
            <a:endParaRPr lang="en-US" dirty="0"/>
          </a:p>
        </p:txBody>
      </p:sp>
    </p:spTree>
    <p:extLst>
      <p:ext uri="{BB962C8B-B14F-4D97-AF65-F5344CB8AC3E}">
        <p14:creationId xmlns:p14="http://schemas.microsoft.com/office/powerpoint/2010/main" val="2099556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SDLPS </a:t>
            </a:r>
            <a:r>
              <a:rPr lang="en-US" dirty="0" smtClean="0"/>
              <a:t> </a:t>
            </a:r>
            <a:r>
              <a:rPr lang="ca-ES" dirty="0" smtClean="0"/>
              <a:t>Arquitecture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GG2 – SDL/XML – </a:t>
            </a:r>
            <a:r>
              <a:rPr lang="ca-ES" dirty="0" smtClean="0">
                <a:solidFill>
                  <a:srgbClr val="FF0000"/>
                </a:solidFill>
              </a:rPr>
              <a:t>SDLPS</a:t>
            </a:r>
            <a:r>
              <a:rPr lang="ca-ES" dirty="0" smtClean="0"/>
              <a:t> – Concluding remarks</a:t>
            </a:r>
            <a:endParaRPr lang="en-US" dirty="0"/>
          </a:p>
        </p:txBody>
      </p:sp>
    </p:spTree>
    <p:extLst>
      <p:ext uri="{BB962C8B-B14F-4D97-AF65-F5344CB8AC3E}">
        <p14:creationId xmlns:p14="http://schemas.microsoft.com/office/powerpoint/2010/main" val="3602534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SDLPS GUI</a:t>
            </a:r>
            <a:endParaRPr lang="en-US" dirty="0"/>
          </a:p>
        </p:txBody>
      </p:sp>
      <p:pic>
        <p:nvPicPr>
          <p:cNvPr id="4" name="Content Placeholder 3"/>
          <p:cNvPicPr>
            <a:picLocks noGrp="1"/>
          </p:cNvPicPr>
          <p:nvPr>
            <p:ph idx="1"/>
          </p:nvPr>
        </p:nvPicPr>
        <p:blipFill>
          <a:blip r:embed="rId2" cstate="print"/>
          <a:srcRect/>
          <a:stretch>
            <a:fillRect/>
          </a:stretch>
        </p:blipFill>
        <p:spPr bwMode="auto">
          <a:xfrm>
            <a:off x="1143000" y="1752600"/>
            <a:ext cx="6705600" cy="4267200"/>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GG2 – SDL/XML – </a:t>
            </a:r>
            <a:r>
              <a:rPr lang="ca-ES" dirty="0" smtClean="0">
                <a:solidFill>
                  <a:srgbClr val="FF0000"/>
                </a:solidFill>
              </a:rPr>
              <a:t>SDLPS</a:t>
            </a:r>
            <a:r>
              <a:rPr lang="ca-ES" dirty="0" smtClean="0"/>
              <a:t> – Concluding remarks</a:t>
            </a:r>
            <a:endParaRPr lang="en-US" dirty="0"/>
          </a:p>
        </p:txBody>
      </p:sp>
    </p:spTree>
    <p:extLst>
      <p:ext uri="{BB962C8B-B14F-4D97-AF65-F5344CB8AC3E}">
        <p14:creationId xmlns:p14="http://schemas.microsoft.com/office/powerpoint/2010/main" val="28225435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smtClean="0"/>
              <a:t>The GG2 model</a:t>
            </a:r>
            <a:endParaRPr lang="en-US" dirty="0"/>
          </a:p>
        </p:txBody>
      </p:sp>
      <p:pic>
        <p:nvPicPr>
          <p:cNvPr id="5" name="GG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3075" y="1600200"/>
            <a:ext cx="5657850" cy="4525963"/>
          </a:xfrm>
        </p:spPr>
      </p:pic>
    </p:spTree>
    <p:extLst>
      <p:ext uri="{BB962C8B-B14F-4D97-AF65-F5344CB8AC3E}">
        <p14:creationId xmlns:p14="http://schemas.microsoft.com/office/powerpoint/2010/main" val="1606719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Why?</a:t>
            </a:r>
            <a:endParaRPr lang="en-US" noProof="0"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a:t>
            </a:r>
            <a:r>
              <a:rPr lang="en-US" i="1" dirty="0" smtClean="0"/>
              <a:t>There </a:t>
            </a:r>
            <a:r>
              <a:rPr lang="en-US" i="1" dirty="0"/>
              <a:t>are, however, many major challenges currently facing the simulation community. As the power of available computers increases dramatically, so does their potential limited only by our ability to harness that power </a:t>
            </a:r>
            <a:r>
              <a:rPr lang="en-US" i="1" dirty="0" smtClean="0"/>
              <a:t>effectively.</a:t>
            </a:r>
          </a:p>
          <a:p>
            <a:pPr marL="0" indent="0">
              <a:buNone/>
            </a:pPr>
            <a:r>
              <a:rPr lang="en-US" i="1" dirty="0" smtClean="0"/>
              <a:t>The </a:t>
            </a:r>
            <a:r>
              <a:rPr lang="en-US" i="1" dirty="0"/>
              <a:t>need to simulate ever larger and more complex systems, </a:t>
            </a:r>
            <a:endParaRPr lang="en-US" i="1" dirty="0" smtClean="0"/>
          </a:p>
          <a:p>
            <a:pPr marL="0" indent="0">
              <a:buNone/>
            </a:pPr>
            <a:r>
              <a:rPr lang="en-US" i="1" dirty="0" smtClean="0"/>
              <a:t>the need to better allow for uncertainty in our models</a:t>
            </a:r>
            <a:r>
              <a:rPr lang="en-US" i="1" dirty="0" smtClean="0"/>
              <a:t>, </a:t>
            </a:r>
          </a:p>
          <a:p>
            <a:pPr marL="0" indent="0">
              <a:buNone/>
            </a:pPr>
            <a:r>
              <a:rPr lang="en-US" i="1" dirty="0" smtClean="0"/>
              <a:t>the need to develop ultra-fast real-time simulations, </a:t>
            </a:r>
          </a:p>
          <a:p>
            <a:pPr marL="0" indent="0">
              <a:buNone/>
            </a:pPr>
            <a:r>
              <a:rPr lang="en-US" i="1" dirty="0" smtClean="0"/>
              <a:t>the </a:t>
            </a:r>
            <a:r>
              <a:rPr lang="en-US" i="1" dirty="0"/>
              <a:t>need to develop simulation tools that can be used by large multi-disciplinary teams of </a:t>
            </a:r>
            <a:r>
              <a:rPr lang="en-US" i="1" dirty="0" smtClean="0"/>
              <a:t>designers</a:t>
            </a:r>
            <a:r>
              <a:rPr lang="en-US" i="1" dirty="0" smtClean="0"/>
              <a:t>, </a:t>
            </a:r>
          </a:p>
          <a:p>
            <a:pPr marL="0" indent="0">
              <a:buNone/>
            </a:pPr>
            <a:r>
              <a:rPr lang="en-US" i="1" dirty="0" smtClean="0"/>
              <a:t>the </a:t>
            </a:r>
            <a:r>
              <a:rPr lang="en-US" i="1" dirty="0"/>
              <a:t>need to develop simulations of systems that include human behavior, </a:t>
            </a:r>
            <a:endParaRPr lang="en-US" i="1" dirty="0" smtClean="0"/>
          </a:p>
          <a:p>
            <a:pPr marL="0" indent="0">
              <a:buNone/>
            </a:pPr>
            <a:r>
              <a:rPr lang="en-US" i="1" dirty="0" smtClean="0"/>
              <a:t>are </a:t>
            </a:r>
            <a:r>
              <a:rPr lang="en-US" i="1" dirty="0"/>
              <a:t>just a few of the grand challenges facing us</a:t>
            </a:r>
            <a:r>
              <a:rPr lang="en-US" i="1" dirty="0" smtClean="0"/>
              <a:t>.“ </a:t>
            </a:r>
            <a:endParaRPr lang="en-US" dirty="0"/>
          </a:p>
          <a:p>
            <a:pPr marL="0" indent="0">
              <a:buNone/>
            </a:pPr>
            <a:r>
              <a:rPr lang="en-US" dirty="0" smtClean="0"/>
              <a:t>Roy </a:t>
            </a:r>
            <a:r>
              <a:rPr lang="en-US" noProof="0" dirty="0" smtClean="0"/>
              <a:t>Crosbie</a:t>
            </a:r>
            <a:endParaRPr lang="en-US" noProof="0" dirty="0"/>
          </a:p>
          <a:p>
            <a:pPr marL="0" indent="0">
              <a:buNone/>
            </a:pPr>
            <a:r>
              <a:rPr lang="en-US" b="1" dirty="0" smtClean="0"/>
              <a:t>Grand </a:t>
            </a:r>
            <a:r>
              <a:rPr lang="en-US" b="1" dirty="0"/>
              <a:t>Challenges in Modeling and Simulation </a:t>
            </a:r>
            <a:r>
              <a:rPr lang="en-US" i="1" dirty="0"/>
              <a:t>SCS M&amp;S Magazine – 2010-01 (January) </a:t>
            </a:r>
            <a:endParaRPr lang="en-US" dirty="0"/>
          </a:p>
        </p:txBody>
      </p:sp>
    </p:spTree>
    <p:extLst>
      <p:ext uri="{BB962C8B-B14F-4D97-AF65-F5344CB8AC3E}">
        <p14:creationId xmlns:p14="http://schemas.microsoft.com/office/powerpoint/2010/main" val="5808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1" end="1"/>
                                            </p:txEl>
                                          </p:spTgt>
                                        </p:tgtEl>
                                        <p:attrNameLst>
                                          <p:attrName>style.color</p:attrName>
                                        </p:attrNameLst>
                                      </p:cBhvr>
                                      <p:to>
                                        <a:schemeClr val="accent2"/>
                                      </p:to>
                                    </p:animClr>
                                    <p:animClr clrSpc="rgb" dir="cw">
                                      <p:cBhvr>
                                        <p:cTn id="7" dur="500" fill="hold"/>
                                        <p:tgtEl>
                                          <p:spTgt spid="3">
                                            <p:txEl>
                                              <p:pRg st="1" end="1"/>
                                            </p:txEl>
                                          </p:spTgt>
                                        </p:tgtEl>
                                        <p:attrNameLst>
                                          <p:attrName>fillcolor</p:attrName>
                                        </p:attrNameLst>
                                      </p:cBhvr>
                                      <p:to>
                                        <a:schemeClr val="accent2"/>
                                      </p:to>
                                    </p:animClr>
                                    <p:set>
                                      <p:cBhvr>
                                        <p:cTn id="8" dur="500" fill="hold"/>
                                        <p:tgtEl>
                                          <p:spTgt spid="3">
                                            <p:txEl>
                                              <p:pRg st="1" end="1"/>
                                            </p:txEl>
                                          </p:spTgt>
                                        </p:tgtEl>
                                        <p:attrNameLst>
                                          <p:attrName>fill.type</p:attrName>
                                        </p:attrNameLst>
                                      </p:cBhvr>
                                      <p:to>
                                        <p:strVal val="solid"/>
                                      </p:to>
                                    </p:set>
                                    <p:set>
                                      <p:cBhvr>
                                        <p:cTn id="9" dur="500" fill="hold"/>
                                        <p:tgtEl>
                                          <p:spTgt spid="3">
                                            <p:txEl>
                                              <p:pRg st="1" end="1"/>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3" end="3"/>
                                            </p:txEl>
                                          </p:spTgt>
                                        </p:tgtEl>
                                        <p:attrNameLst>
                                          <p:attrName>style.color</p:attrName>
                                        </p:attrNameLst>
                                      </p:cBhvr>
                                      <p:to>
                                        <a:schemeClr val="accent2"/>
                                      </p:to>
                                    </p:animClr>
                                    <p:animClr clrSpc="rgb" dir="cw">
                                      <p:cBhvr>
                                        <p:cTn id="14" dur="500" fill="hold"/>
                                        <p:tgtEl>
                                          <p:spTgt spid="3">
                                            <p:txEl>
                                              <p:pRg st="3" end="3"/>
                                            </p:txEl>
                                          </p:spTgt>
                                        </p:tgtEl>
                                        <p:attrNameLst>
                                          <p:attrName>fillcolor</p:attrName>
                                        </p:attrNameLst>
                                      </p:cBhvr>
                                      <p:to>
                                        <a:schemeClr val="accent2"/>
                                      </p:to>
                                    </p:animClr>
                                    <p:set>
                                      <p:cBhvr>
                                        <p:cTn id="15" dur="500" fill="hold"/>
                                        <p:tgtEl>
                                          <p:spTgt spid="3">
                                            <p:txEl>
                                              <p:pRg st="3" end="3"/>
                                            </p:txEl>
                                          </p:spTgt>
                                        </p:tgtEl>
                                        <p:attrNameLst>
                                          <p:attrName>fill.type</p:attrName>
                                        </p:attrNameLst>
                                      </p:cBhvr>
                                      <p:to>
                                        <p:strVal val="solid"/>
                                      </p:to>
                                    </p:set>
                                    <p:set>
                                      <p:cBhvr>
                                        <p:cTn id="16" dur="500" fill="hold"/>
                                        <p:tgtEl>
                                          <p:spTgt spid="3">
                                            <p:txEl>
                                              <p:pRg st="3" end="3"/>
                                            </p:txEl>
                                          </p:spTgt>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nodeType="clickEffect">
                                  <p:stCondLst>
                                    <p:cond delay="0"/>
                                  </p:stCondLst>
                                  <p:childTnLst>
                                    <p:animClr clrSpc="rgb" dir="cw">
                                      <p:cBhvr override="childStyle">
                                        <p:cTn id="20" dur="500" fill="hold"/>
                                        <p:tgtEl>
                                          <p:spTgt spid="3">
                                            <p:txEl>
                                              <p:pRg st="4" end="4"/>
                                            </p:txEl>
                                          </p:spTgt>
                                        </p:tgtEl>
                                        <p:attrNameLst>
                                          <p:attrName>style.color</p:attrName>
                                        </p:attrNameLst>
                                      </p:cBhvr>
                                      <p:to>
                                        <a:schemeClr val="accent2"/>
                                      </p:to>
                                    </p:animClr>
                                    <p:animClr clrSpc="rgb" dir="cw">
                                      <p:cBhvr>
                                        <p:cTn id="21" dur="500" fill="hold"/>
                                        <p:tgtEl>
                                          <p:spTgt spid="3">
                                            <p:txEl>
                                              <p:pRg st="4" end="4"/>
                                            </p:txEl>
                                          </p:spTgt>
                                        </p:tgtEl>
                                        <p:attrNameLst>
                                          <p:attrName>fillcolor</p:attrName>
                                        </p:attrNameLst>
                                      </p:cBhvr>
                                      <p:to>
                                        <a:schemeClr val="accent2"/>
                                      </p:to>
                                    </p:animClr>
                                    <p:set>
                                      <p:cBhvr>
                                        <p:cTn id="22" dur="500" fill="hold"/>
                                        <p:tgtEl>
                                          <p:spTgt spid="3">
                                            <p:txEl>
                                              <p:pRg st="4" end="4"/>
                                            </p:txEl>
                                          </p:spTgt>
                                        </p:tgtEl>
                                        <p:attrNameLst>
                                          <p:attrName>fill.type</p:attrName>
                                        </p:attrNameLst>
                                      </p:cBhvr>
                                      <p:to>
                                        <p:strVal val="solid"/>
                                      </p:to>
                                    </p:set>
                                    <p:set>
                                      <p:cBhvr>
                                        <p:cTn id="23" dur="500" fill="hold"/>
                                        <p:tgtEl>
                                          <p:spTgt spid="3">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a-ES" dirty="0" smtClean="0"/>
              <a:t>The Fibonacci model</a:t>
            </a:r>
            <a:endParaRPr lang="en-US" dirty="0"/>
          </a:p>
        </p:txBody>
      </p:sp>
      <p:pic>
        <p:nvPicPr>
          <p:cNvPr id="7" name="FC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43075" y="1600200"/>
            <a:ext cx="5657850" cy="4525963"/>
          </a:xfrm>
        </p:spPr>
      </p:pic>
    </p:spTree>
    <p:extLst>
      <p:ext uri="{BB962C8B-B14F-4D97-AF65-F5344CB8AC3E}">
        <p14:creationId xmlns:p14="http://schemas.microsoft.com/office/powerpoint/2010/main" val="3666782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Concluding remarks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Capable </a:t>
            </a:r>
            <a:r>
              <a:rPr lang="en-US" dirty="0"/>
              <a:t>to perform a simulation of a model represented using Specification and Description Language. </a:t>
            </a:r>
            <a:endParaRPr lang="en-US" dirty="0" smtClean="0"/>
          </a:p>
          <a:p>
            <a:pPr lvl="1"/>
            <a:r>
              <a:rPr lang="en-US" dirty="0" smtClean="0"/>
              <a:t>A solution </a:t>
            </a:r>
            <a:r>
              <a:rPr lang="en-US" dirty="0"/>
              <a:t>to manage time in SDL is proposed, adding </a:t>
            </a:r>
            <a:r>
              <a:rPr lang="en-US" i="1" dirty="0"/>
              <a:t>event</a:t>
            </a:r>
            <a:r>
              <a:rPr lang="en-US" dirty="0"/>
              <a:t> structure to all SDL signals. </a:t>
            </a:r>
          </a:p>
          <a:p>
            <a:r>
              <a:rPr lang="en-US" dirty="0" smtClean="0"/>
              <a:t>SDL/XML is presented.</a:t>
            </a:r>
          </a:p>
          <a:p>
            <a:pPr lvl="1"/>
            <a:r>
              <a:rPr lang="en-US" dirty="0" smtClean="0"/>
              <a:t>We </a:t>
            </a:r>
            <a:r>
              <a:rPr lang="en-US" dirty="0"/>
              <a:t>use </a:t>
            </a:r>
            <a:r>
              <a:rPr lang="en-US" dirty="0" smtClean="0"/>
              <a:t>SDL/XML </a:t>
            </a:r>
            <a:r>
              <a:rPr lang="en-US" dirty="0"/>
              <a:t>instead SDL/PR because XML simplifies the manipulation of the model representation in SDLPS</a:t>
            </a:r>
            <a:r>
              <a:rPr lang="en-US" dirty="0" smtClean="0"/>
              <a:t>.</a:t>
            </a:r>
          </a:p>
          <a:p>
            <a:pPr lvl="1"/>
            <a:r>
              <a:rPr lang="en-US" dirty="0"/>
              <a:t>SDL/XML representation allows the definition of elements implemented using a DLL or C++ classes, allowing the use of legacy simulation models or other elements that we don’t want to represent in the specification of the model. </a:t>
            </a:r>
          </a:p>
          <a:p>
            <a:r>
              <a:rPr lang="en-US" dirty="0"/>
              <a:t>This infrastructure allows a distributed simulation of the different elements defined in SDL.</a:t>
            </a:r>
          </a:p>
          <a:p>
            <a:pPr lvl="1"/>
            <a:r>
              <a:rPr lang="en-US" dirty="0"/>
              <a:t>SDLPS manages the time and the resources needed to execute the simulation. The user only must describe the behavior of the model following SDL, without the need of think if the execution will be local or shared over different computers. </a:t>
            </a:r>
          </a:p>
          <a:p>
            <a:pPr lvl="1"/>
            <a:endParaRPr lang="en-US" dirty="0" smtClean="0"/>
          </a:p>
        </p:txBody>
      </p:sp>
      <p:sp>
        <p:nvSpPr>
          <p:cNvPr id="4" name="TextBox 3"/>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GG2 – SDL/XML – SDLPS – </a:t>
            </a:r>
            <a:r>
              <a:rPr lang="ca-ES" dirty="0" smtClean="0">
                <a:solidFill>
                  <a:srgbClr val="FF0000"/>
                </a:solidFill>
              </a:rPr>
              <a:t>Concluding remarks</a:t>
            </a:r>
            <a:endParaRPr lang="en-US" dirty="0">
              <a:solidFill>
                <a:srgbClr val="FF0000"/>
              </a:solidFill>
            </a:endParaRPr>
          </a:p>
        </p:txBody>
      </p:sp>
    </p:spTree>
    <p:extLst>
      <p:ext uri="{BB962C8B-B14F-4D97-AF65-F5344CB8AC3E}">
        <p14:creationId xmlns:p14="http://schemas.microsoft.com/office/powerpoint/2010/main" val="3298957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Concluding remarks</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Not </a:t>
            </a:r>
            <a:r>
              <a:rPr lang="en-US" dirty="0"/>
              <a:t>all the structures are </a:t>
            </a:r>
            <a:r>
              <a:rPr lang="en-US" dirty="0" smtClean="0"/>
              <a:t>implemented.</a:t>
            </a:r>
          </a:p>
          <a:p>
            <a:pPr lvl="1"/>
            <a:r>
              <a:rPr lang="en-US" dirty="0" smtClean="0"/>
              <a:t>We do </a:t>
            </a:r>
            <a:r>
              <a:rPr lang="en-US" dirty="0"/>
              <a:t>not have an implementation of Timers, and the events cannot carry other parameters than simple types (structures are not allowed yet, with the exception of </a:t>
            </a:r>
            <a:r>
              <a:rPr lang="en-US" i="1" dirty="0"/>
              <a:t>event</a:t>
            </a:r>
            <a:r>
              <a:rPr lang="en-US" dirty="0"/>
              <a:t> structure reviewed in this paper</a:t>
            </a:r>
            <a:r>
              <a:rPr lang="en-US" dirty="0" smtClean="0"/>
              <a:t>).</a:t>
            </a:r>
          </a:p>
          <a:p>
            <a:pPr lvl="1"/>
            <a:r>
              <a:rPr lang="en-US" dirty="0" smtClean="0"/>
              <a:t>In </a:t>
            </a:r>
            <a:r>
              <a:rPr lang="en-US" dirty="0"/>
              <a:t>future releases of SDLPS we plan to add fully compliance to SDL 2000 and the future release of the standard SDL. </a:t>
            </a:r>
            <a:endParaRPr lang="en-US" dirty="0" smtClean="0"/>
          </a:p>
          <a:p>
            <a:r>
              <a:rPr lang="en-US" dirty="0" smtClean="0"/>
              <a:t>This </a:t>
            </a:r>
            <a:r>
              <a:rPr lang="en-US" dirty="0"/>
              <a:t>methodology </a:t>
            </a:r>
            <a:r>
              <a:rPr lang="en-US" dirty="0" smtClean="0"/>
              <a:t>has </a:t>
            </a:r>
            <a:r>
              <a:rPr lang="en-US" dirty="0"/>
              <a:t>been used during several years successfully. As an example of the application of this methodology we can mention the simulation of the </a:t>
            </a:r>
            <a:r>
              <a:rPr lang="en-US" dirty="0" smtClean="0"/>
              <a:t>ALMIRALL PRODESFARMA enterprise, </a:t>
            </a:r>
            <a:r>
              <a:rPr lang="en-US" dirty="0"/>
              <a:t>or the simulation of the </a:t>
            </a:r>
            <a:r>
              <a:rPr lang="en-US" dirty="0" smtClean="0"/>
              <a:t>BARCELONA INTERNATIONAL AIRPORT. </a:t>
            </a:r>
            <a:r>
              <a:rPr lang="en-US" dirty="0"/>
              <a:t>More recently and using the infrastructure we can mention, in the environmental area, the wildfire </a:t>
            </a:r>
            <a:r>
              <a:rPr lang="en-US" dirty="0" smtClean="0"/>
              <a:t>or </a:t>
            </a:r>
            <a:r>
              <a:rPr lang="en-US" dirty="0"/>
              <a:t>slap </a:t>
            </a:r>
            <a:r>
              <a:rPr lang="en-US" dirty="0" smtClean="0"/>
              <a:t>avalanches modeling, and in the industrial area the ongoing project with </a:t>
            </a:r>
            <a:r>
              <a:rPr lang="en-US" dirty="0"/>
              <a:t>ARBORA &amp; </a:t>
            </a:r>
            <a:r>
              <a:rPr lang="en-US" dirty="0" smtClean="0"/>
              <a:t>AUSONIA enterprise.</a:t>
            </a:r>
            <a:endParaRPr lang="en-US" dirty="0"/>
          </a:p>
        </p:txBody>
      </p:sp>
      <p:sp>
        <p:nvSpPr>
          <p:cNvPr id="4" name="TextBox 3"/>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SIGNAL DELAY – GG2 – SDL/XML – SDLPS – </a:t>
            </a:r>
            <a:r>
              <a:rPr lang="ca-ES" dirty="0" smtClean="0">
                <a:solidFill>
                  <a:srgbClr val="FF0000"/>
                </a:solidFill>
              </a:rPr>
              <a:t>Concluding remarks</a:t>
            </a:r>
            <a:endParaRPr lang="en-US" dirty="0">
              <a:solidFill>
                <a:srgbClr val="FF0000"/>
              </a:solidFill>
            </a:endParaRPr>
          </a:p>
        </p:txBody>
      </p:sp>
    </p:spTree>
    <p:extLst>
      <p:ext uri="{BB962C8B-B14F-4D97-AF65-F5344CB8AC3E}">
        <p14:creationId xmlns:p14="http://schemas.microsoft.com/office/powerpoint/2010/main" val="3298957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noProof="0" dirty="0" err="1" smtClean="0"/>
              <a:t>Gràcies</a:t>
            </a:r>
            <a:r>
              <a:rPr lang="en-US" noProof="0" dirty="0" smtClean="0"/>
              <a:t>!</a:t>
            </a:r>
          </a:p>
        </p:txBody>
      </p:sp>
      <p:sp>
        <p:nvSpPr>
          <p:cNvPr id="32771" name="Content Placeholder 2"/>
          <p:cNvSpPr>
            <a:spLocks noGrp="1"/>
          </p:cNvSpPr>
          <p:nvPr>
            <p:ph idx="1"/>
          </p:nvPr>
        </p:nvSpPr>
        <p:spPr>
          <a:xfrm>
            <a:off x="457200" y="1219200"/>
            <a:ext cx="8229600" cy="5334000"/>
          </a:xfrm>
        </p:spPr>
        <p:txBody>
          <a:bodyPr>
            <a:normAutofit lnSpcReduction="10000"/>
          </a:bodyPr>
          <a:lstStyle/>
          <a:p>
            <a:pPr algn="r" eaLnBrk="1" hangingPunct="1">
              <a:buFont typeface="Wingdings 3" pitchFamily="18" charset="2"/>
              <a:buNone/>
            </a:pPr>
            <a:endParaRPr lang="en-US" sz="2000" noProof="0" dirty="0" smtClean="0"/>
          </a:p>
          <a:p>
            <a:pPr marL="309563" lvl="1" indent="-309563" algn="r" eaLnBrk="1" hangingPunct="1">
              <a:lnSpc>
                <a:spcPct val="93000"/>
              </a:lnSpc>
              <a:buClr>
                <a:srgbClr val="006699"/>
              </a:buClr>
              <a:buSzPct val="50000"/>
              <a:buFont typeface="Wingdings 3" pitchFamily="18" charset="2"/>
              <a:buNone/>
            </a:pPr>
            <a:endParaRPr lang="en-US" b="1" noProof="0" dirty="0" smtClean="0"/>
          </a:p>
          <a:p>
            <a:pPr marL="309563" lvl="1" indent="-309563" algn="r" eaLnBrk="1" hangingPunct="1">
              <a:lnSpc>
                <a:spcPct val="93000"/>
              </a:lnSpc>
              <a:buClr>
                <a:srgbClr val="006699"/>
              </a:buClr>
              <a:buSzPct val="50000"/>
              <a:buFont typeface="Wingdings 3" pitchFamily="18" charset="2"/>
              <a:buNone/>
            </a:pPr>
            <a:endParaRPr lang="en-US" b="1" noProof="0" dirty="0" smtClean="0"/>
          </a:p>
          <a:p>
            <a:pPr marL="309563" lvl="1" indent="-309563" algn="r" eaLnBrk="1" hangingPunct="1">
              <a:lnSpc>
                <a:spcPct val="93000"/>
              </a:lnSpc>
              <a:buClr>
                <a:srgbClr val="006699"/>
              </a:buClr>
              <a:buSzPct val="50000"/>
              <a:buFont typeface="Wingdings 3" pitchFamily="18" charset="2"/>
              <a:buNone/>
            </a:pPr>
            <a:endParaRPr lang="en-US" sz="1800" b="1" noProof="0" dirty="0" smtClean="0"/>
          </a:p>
          <a:p>
            <a:pPr marL="309563" lvl="1" indent="-309563" algn="r" eaLnBrk="1" hangingPunct="1">
              <a:lnSpc>
                <a:spcPct val="93000"/>
              </a:lnSpc>
              <a:buClr>
                <a:srgbClr val="006699"/>
              </a:buClr>
              <a:buSzPct val="50000"/>
              <a:buFont typeface="Wingdings 3" pitchFamily="18" charset="2"/>
              <a:buNone/>
            </a:pPr>
            <a:endParaRPr lang="en-US" sz="1800" b="1" noProof="0" dirty="0" smtClean="0"/>
          </a:p>
          <a:p>
            <a:pPr marL="309563" lvl="1" indent="-309563" eaLnBrk="1" hangingPunct="1">
              <a:lnSpc>
                <a:spcPct val="93000"/>
              </a:lnSpc>
              <a:buClr>
                <a:srgbClr val="006699"/>
              </a:buClr>
              <a:buSzPct val="50000"/>
              <a:buFont typeface="Wingdings 3" pitchFamily="18" charset="2"/>
              <a:buNone/>
            </a:pPr>
            <a:endParaRPr lang="en-US" sz="1800" b="1" noProof="0" dirty="0" smtClean="0"/>
          </a:p>
          <a:p>
            <a:pPr marL="309563" lvl="1" indent="-309563" eaLnBrk="1" hangingPunct="1">
              <a:lnSpc>
                <a:spcPct val="93000"/>
              </a:lnSpc>
              <a:buClr>
                <a:srgbClr val="006699"/>
              </a:buClr>
              <a:buSzPct val="50000"/>
              <a:buFont typeface="Wingdings 3" pitchFamily="18" charset="2"/>
              <a:buNone/>
            </a:pPr>
            <a:endParaRPr lang="en-US" sz="1800" b="1" noProof="0" dirty="0" smtClean="0"/>
          </a:p>
          <a:p>
            <a:pPr marL="309563" lvl="1" indent="-309563" eaLnBrk="1" hangingPunct="1">
              <a:lnSpc>
                <a:spcPct val="93000"/>
              </a:lnSpc>
              <a:buClr>
                <a:srgbClr val="006699"/>
              </a:buClr>
              <a:buSzPct val="50000"/>
              <a:buFont typeface="Wingdings 3" pitchFamily="18" charset="2"/>
              <a:buNone/>
            </a:pPr>
            <a:endParaRPr lang="en-US" sz="1800" b="1" noProof="0" dirty="0" smtClean="0"/>
          </a:p>
          <a:p>
            <a:pPr marL="309563" lvl="1" indent="-309563" eaLnBrk="1" hangingPunct="1">
              <a:lnSpc>
                <a:spcPct val="93000"/>
              </a:lnSpc>
              <a:buClr>
                <a:srgbClr val="006699"/>
              </a:buClr>
              <a:buSzPct val="50000"/>
              <a:buFont typeface="Wingdings 3" pitchFamily="18" charset="2"/>
              <a:buNone/>
            </a:pPr>
            <a:endParaRPr lang="en-US" sz="1400" b="1" noProof="0" dirty="0" smtClean="0"/>
          </a:p>
          <a:p>
            <a:pPr marL="309563" lvl="1" indent="-309563" eaLnBrk="1" hangingPunct="1">
              <a:lnSpc>
                <a:spcPct val="93000"/>
              </a:lnSpc>
              <a:buClr>
                <a:srgbClr val="006699"/>
              </a:buClr>
              <a:buSzPct val="50000"/>
              <a:buFont typeface="Wingdings 3" pitchFamily="18" charset="2"/>
              <a:buNone/>
            </a:pPr>
            <a:endParaRPr lang="en-US" sz="1400" b="1" noProof="0" dirty="0" smtClean="0"/>
          </a:p>
          <a:p>
            <a:pPr marL="309563" lvl="1" indent="-309563" eaLnBrk="1" hangingPunct="1">
              <a:lnSpc>
                <a:spcPct val="93000"/>
              </a:lnSpc>
              <a:buClr>
                <a:srgbClr val="006699"/>
              </a:buClr>
              <a:buSzPct val="50000"/>
              <a:buFont typeface="Wingdings 3" pitchFamily="18" charset="2"/>
              <a:buNone/>
            </a:pPr>
            <a:endParaRPr lang="en-US" sz="1400" b="1" noProof="0" dirty="0" smtClean="0"/>
          </a:p>
          <a:p>
            <a:pPr marL="309563" lvl="1" indent="-309563" eaLnBrk="1" hangingPunct="1">
              <a:lnSpc>
                <a:spcPct val="93000"/>
              </a:lnSpc>
              <a:buClr>
                <a:srgbClr val="006699"/>
              </a:buClr>
              <a:buSzPct val="50000"/>
              <a:buFont typeface="Wingdings 3" pitchFamily="18" charset="2"/>
              <a:buNone/>
            </a:pPr>
            <a:r>
              <a:rPr lang="en-US" sz="1400" b="1" noProof="0" dirty="0" smtClean="0"/>
              <a:t>Pau Fonseca i Casas</a:t>
            </a:r>
          </a:p>
          <a:p>
            <a:pPr marL="309563" lvl="1" indent="-309563" eaLnBrk="1" hangingPunct="1">
              <a:lnSpc>
                <a:spcPct val="93000"/>
              </a:lnSpc>
              <a:buClr>
                <a:srgbClr val="006699"/>
              </a:buClr>
              <a:buSzPct val="50000"/>
              <a:buFont typeface="Wingdings 3" pitchFamily="18" charset="2"/>
              <a:buNone/>
            </a:pPr>
            <a:r>
              <a:rPr lang="en-US" sz="1400" b="1" noProof="0" dirty="0" smtClean="0">
                <a:hlinkClick r:id="rId2"/>
              </a:rPr>
              <a:t>pau@fib.upc.edu</a:t>
            </a:r>
            <a:endParaRPr lang="en-US" sz="1400" b="1" noProof="0" dirty="0" smtClean="0"/>
          </a:p>
          <a:p>
            <a:pPr marL="309563" lvl="1" indent="-309563">
              <a:lnSpc>
                <a:spcPct val="93000"/>
              </a:lnSpc>
              <a:buClr>
                <a:srgbClr val="006699"/>
              </a:buClr>
              <a:buSzPct val="50000"/>
              <a:buNone/>
            </a:pPr>
            <a:r>
              <a:rPr lang="en-US" sz="1400" noProof="0" dirty="0" smtClean="0">
                <a:hlinkClick r:id="rId3"/>
              </a:rPr>
              <a:t>http://www-eio.upc.es/~pau</a:t>
            </a:r>
            <a:endParaRPr lang="en-US" sz="1400" noProof="0" dirty="0" smtClean="0"/>
          </a:p>
          <a:p>
            <a:pPr marL="309563" lvl="1" indent="-309563" eaLnBrk="1" hangingPunct="1">
              <a:lnSpc>
                <a:spcPct val="93000"/>
              </a:lnSpc>
              <a:buClr>
                <a:srgbClr val="006699"/>
              </a:buClr>
              <a:buSzPct val="50000"/>
              <a:buFont typeface="Wingdings 3" pitchFamily="18" charset="2"/>
              <a:buNone/>
            </a:pPr>
            <a:endParaRPr lang="en-US" sz="1400" b="1" noProof="0" dirty="0" smtClean="0"/>
          </a:p>
          <a:p>
            <a:pPr marL="309563" lvl="1" indent="-309563" eaLnBrk="1" hangingPunct="1">
              <a:lnSpc>
                <a:spcPct val="93000"/>
              </a:lnSpc>
              <a:buClr>
                <a:srgbClr val="006699"/>
              </a:buClr>
              <a:buSzPct val="50000"/>
              <a:buFont typeface="Wingdings 3" pitchFamily="18" charset="2"/>
              <a:buNone/>
            </a:pPr>
            <a:r>
              <a:rPr lang="en-US" sz="1400" b="1" noProof="0" dirty="0" smtClean="0"/>
              <a:t>Technical University of Catalonia</a:t>
            </a:r>
            <a:endParaRPr lang="en-US" sz="1400" noProof="0" dirty="0" smtClean="0">
              <a:solidFill>
                <a:srgbClr val="000000"/>
              </a:solidFill>
              <a:latin typeface="Times New Roman" pitchFamily="18" charset="0"/>
            </a:endParaRPr>
          </a:p>
          <a:p>
            <a:pPr marL="309563" lvl="1" indent="-309563" eaLnBrk="1" hangingPunct="1">
              <a:lnSpc>
                <a:spcPct val="93000"/>
              </a:lnSpc>
              <a:buClr>
                <a:srgbClr val="006699"/>
              </a:buClr>
              <a:buSzPct val="50000"/>
              <a:buFont typeface="Wingdings 3" pitchFamily="18" charset="2"/>
              <a:buNone/>
            </a:pPr>
            <a:r>
              <a:rPr lang="en-US" sz="1400" noProof="0" dirty="0" smtClean="0"/>
              <a:t>Barcelona School of Informatics  Computing laboratory </a:t>
            </a:r>
          </a:p>
          <a:p>
            <a:pPr marL="309563" lvl="1" indent="-309563" eaLnBrk="1" hangingPunct="1">
              <a:lnSpc>
                <a:spcPct val="93000"/>
              </a:lnSpc>
              <a:buClr>
                <a:srgbClr val="006699"/>
              </a:buClr>
              <a:buSzPct val="50000"/>
              <a:buFont typeface="Wingdings 3" pitchFamily="18" charset="2"/>
              <a:buNone/>
            </a:pPr>
            <a:r>
              <a:rPr lang="en-US" sz="1400" noProof="0" dirty="0" smtClean="0">
                <a:solidFill>
                  <a:srgbClr val="000000"/>
                </a:solidFill>
              </a:rPr>
              <a:t>Barcelona</a:t>
            </a:r>
          </a:p>
          <a:p>
            <a:pPr marL="309563" lvl="1" indent="-309563" eaLnBrk="1" hangingPunct="1">
              <a:lnSpc>
                <a:spcPct val="93000"/>
              </a:lnSpc>
              <a:buClr>
                <a:srgbClr val="006699"/>
              </a:buClr>
              <a:buSzPct val="50000"/>
              <a:buFont typeface="Wingdings 3" pitchFamily="18" charset="2"/>
              <a:buNone/>
            </a:pPr>
            <a:r>
              <a:rPr lang="en-US" sz="1400" noProof="0" dirty="0" smtClean="0">
                <a:solidFill>
                  <a:srgbClr val="000000"/>
                </a:solidFill>
              </a:rPr>
              <a:t>Jordi </a:t>
            </a:r>
            <a:r>
              <a:rPr lang="en-US" sz="1400" noProof="0" dirty="0" err="1" smtClean="0">
                <a:solidFill>
                  <a:srgbClr val="000000"/>
                </a:solidFill>
              </a:rPr>
              <a:t>Girona</a:t>
            </a:r>
            <a:r>
              <a:rPr lang="en-US" sz="1400" noProof="0" dirty="0" smtClean="0">
                <a:solidFill>
                  <a:srgbClr val="000000"/>
                </a:solidFill>
              </a:rPr>
              <a:t> 1-3</a:t>
            </a:r>
          </a:p>
          <a:p>
            <a:pPr marL="309563" lvl="1" indent="-309563" eaLnBrk="1" hangingPunct="1">
              <a:lnSpc>
                <a:spcPct val="93000"/>
              </a:lnSpc>
              <a:buClr>
                <a:srgbClr val="006699"/>
              </a:buClr>
              <a:buSzPct val="50000"/>
              <a:buFont typeface="Wingdings 3" pitchFamily="18" charset="2"/>
              <a:buNone/>
            </a:pPr>
            <a:r>
              <a:rPr lang="en-US" sz="1400" noProof="0" dirty="0" smtClean="0">
                <a:solidFill>
                  <a:srgbClr val="000000"/>
                </a:solidFill>
              </a:rPr>
              <a:t>(+34)93401773</a:t>
            </a:r>
          </a:p>
          <a:p>
            <a:pPr eaLnBrk="1" hangingPunct="1"/>
            <a:endParaRPr lang="en-US" noProof="0" dirty="0" smtClean="0"/>
          </a:p>
        </p:txBody>
      </p:sp>
      <p:pic>
        <p:nvPicPr>
          <p:cNvPr id="5" name="Picture 4"/>
          <p:cNvPicPr>
            <a:picLocks noChangeAspect="1" noChangeArrowheads="1"/>
          </p:cNvPicPr>
          <p:nvPr/>
        </p:nvPicPr>
        <p:blipFill>
          <a:blip r:embed="rId4" cstate="print"/>
          <a:srcRect/>
          <a:stretch>
            <a:fillRect/>
          </a:stretch>
        </p:blipFill>
        <p:spPr bwMode="auto">
          <a:xfrm>
            <a:off x="533400" y="1676400"/>
            <a:ext cx="3200400" cy="2305050"/>
          </a:xfrm>
          <a:prstGeom prst="rect">
            <a:avLst/>
          </a:prstGeom>
          <a:ln>
            <a:noFill/>
          </a:ln>
          <a:effectLst>
            <a:softEdge rad="112500"/>
          </a:effectLst>
        </p:spPr>
      </p:pic>
      <p:pic>
        <p:nvPicPr>
          <p:cNvPr id="9" name="Picture 5" descr="logoupcn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828925"/>
            <a:ext cx="4429744" cy="102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590723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 Using with DEVS</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828800"/>
            <a:ext cx="4038600" cy="3352800"/>
          </a:xfrm>
        </p:spPr>
      </p:pic>
      <p:sp>
        <p:nvSpPr>
          <p:cNvPr id="5" name="Rectangle 3"/>
          <p:cNvSpPr>
            <a:spLocks noChangeArrowheads="1"/>
          </p:cNvSpPr>
          <p:nvPr/>
        </p:nvSpPr>
        <p:spPr bwMode="auto">
          <a:xfrm rot="10800000" flipV="1">
            <a:off x="380996" y="5334744"/>
            <a:ext cx="746760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i="1" dirty="0" err="1"/>
              <a:t>SummerSim</a:t>
            </a:r>
            <a:r>
              <a:rPr lang="en-US" sz="1600" i="1" dirty="0"/>
              <a:t> 2009</a:t>
            </a:r>
          </a:p>
          <a:p>
            <a:pPr marL="0" marR="0" lvl="0" indent="0" algn="l" defTabSz="914400" rtl="0" eaLnBrk="0" fontAlgn="base" latinLnBrk="0" hangingPunct="0">
              <a:lnSpc>
                <a:spcPct val="100000"/>
              </a:lnSpc>
              <a:spcBef>
                <a:spcPct val="0"/>
              </a:spcBef>
              <a:spcAft>
                <a:spcPct val="0"/>
              </a:spcAft>
              <a:buClrTx/>
              <a:buSzTx/>
              <a:buFontTx/>
              <a:buNone/>
              <a:tabLst/>
            </a:pPr>
            <a:r>
              <a:rPr lang="en-US" sz="1600" i="1" dirty="0">
                <a:hlinkClick r:id="rId3"/>
              </a:rPr>
              <a:t>Towards an automatic transformation from a DEVS to a SDL specification</a:t>
            </a:r>
            <a:r>
              <a:rPr lang="en-US" sz="1600" i="1" dirty="0" smtClean="0">
                <a:hlinkClick r:id="rId3"/>
              </a:rPr>
              <a:t>.</a:t>
            </a:r>
            <a:r>
              <a:rPr lang="en-US" sz="1600" i="1" dirty="0" smtClean="0"/>
              <a:t> </a:t>
            </a:r>
            <a:endParaRPr lang="en-US" sz="1600" i="1" dirty="0"/>
          </a:p>
          <a:p>
            <a:pPr marL="0" marR="0" lvl="0" indent="0" algn="l" defTabSz="914400" rtl="0" eaLnBrk="0" fontAlgn="base" latinLnBrk="0" hangingPunct="0">
              <a:lnSpc>
                <a:spcPct val="100000"/>
              </a:lnSpc>
              <a:spcBef>
                <a:spcPct val="0"/>
              </a:spcBef>
              <a:spcAft>
                <a:spcPct val="0"/>
              </a:spcAft>
              <a:buClrTx/>
              <a:buSzTx/>
              <a:buFontTx/>
              <a:buNone/>
              <a:tabLst/>
            </a:pPr>
            <a:r>
              <a:rPr lang="en-US" sz="1600" i="1" dirty="0" err="1">
                <a:hlinkClick r:id="rId4"/>
              </a:rPr>
              <a:t>Procediings</a:t>
            </a:r>
            <a:r>
              <a:rPr lang="en-US" sz="1600" i="1" dirty="0">
                <a:hlinkClick r:id="rId4"/>
              </a:rPr>
              <a:t> of the 2009 Summer Simulation </a:t>
            </a:r>
            <a:r>
              <a:rPr lang="en-US" sz="1600" i="1" dirty="0" err="1">
                <a:hlinkClick r:id="rId4"/>
              </a:rPr>
              <a:t>Multiconference</a:t>
            </a:r>
            <a:r>
              <a:rPr lang="en-US" sz="1600" i="1" dirty="0">
                <a:hlinkClick r:id="rId4"/>
              </a:rPr>
              <a:t>.</a:t>
            </a:r>
            <a:endParaRPr lang="en-US" sz="1600" i="1" dirty="0"/>
          </a:p>
          <a:p>
            <a:pPr marL="0" marR="0" lvl="0" indent="0" algn="l" defTabSz="914400" rtl="0" eaLnBrk="0" fontAlgn="base" latinLnBrk="0" hangingPunct="0">
              <a:lnSpc>
                <a:spcPct val="100000"/>
              </a:lnSpc>
              <a:spcBef>
                <a:spcPct val="0"/>
              </a:spcBef>
              <a:spcAft>
                <a:spcPct val="0"/>
              </a:spcAft>
              <a:buClrTx/>
              <a:buSzTx/>
              <a:buFontTx/>
              <a:buNone/>
              <a:tabLst/>
            </a:pPr>
            <a:r>
              <a:rPr lang="en-US" sz="1600" i="1" dirty="0"/>
              <a:t>July 13-16, 2009 Grand </a:t>
            </a:r>
            <a:r>
              <a:rPr lang="en-US" sz="1600" i="1" dirty="0" err="1"/>
              <a:t>Cevahir</a:t>
            </a:r>
            <a:r>
              <a:rPr lang="en-US" sz="1600" i="1" dirty="0"/>
              <a:t> Hotel and Convention Center Istanbul, (TURKEY)</a:t>
            </a:r>
          </a:p>
        </p:txBody>
      </p:sp>
      <p:pic>
        <p:nvPicPr>
          <p:cNvPr id="1029" name="Picture 5">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798" y="5522387"/>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985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VV&amp;A</a:t>
            </a:r>
            <a:endParaRPr lang="en-US" dirty="0"/>
          </a:p>
        </p:txBody>
      </p:sp>
      <p:sp>
        <p:nvSpPr>
          <p:cNvPr id="3" name="Content Placeholder 2"/>
          <p:cNvSpPr>
            <a:spLocks noGrp="1"/>
          </p:cNvSpPr>
          <p:nvPr>
            <p:ph idx="1"/>
          </p:nvPr>
        </p:nvSpPr>
        <p:spPr/>
        <p:txBody>
          <a:bodyPr/>
          <a:lstStyle/>
          <a:p>
            <a:r>
              <a:rPr lang="ca-ES" dirty="0" smtClean="0"/>
              <a:t>Sargent R.</a:t>
            </a:r>
            <a:endParaRPr lang="en-US" dirty="0"/>
          </a:p>
        </p:txBody>
      </p:sp>
      <p:pic>
        <p:nvPicPr>
          <p:cNvPr id="4" name="Picture 3"/>
          <p:cNvPicPr/>
          <p:nvPr/>
        </p:nvPicPr>
        <p:blipFill>
          <a:blip r:embed="rId2" cstate="print"/>
          <a:srcRect/>
          <a:stretch>
            <a:fillRect/>
          </a:stretch>
        </p:blipFill>
        <p:spPr bwMode="auto">
          <a:xfrm>
            <a:off x="1371600" y="2278743"/>
            <a:ext cx="4648200" cy="4419600"/>
          </a:xfrm>
          <a:prstGeom prst="rect">
            <a:avLst/>
          </a:prstGeom>
          <a:noFill/>
          <a:ln w="9525">
            <a:noFill/>
            <a:miter lim="800000"/>
            <a:headEnd/>
            <a:tailEnd/>
          </a:ln>
        </p:spPr>
      </p:pic>
    </p:spTree>
    <p:extLst>
      <p:ext uri="{BB962C8B-B14F-4D97-AF65-F5344CB8AC3E}">
        <p14:creationId xmlns:p14="http://schemas.microsoft.com/office/powerpoint/2010/main" val="2930788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Outline</a:t>
            </a:r>
            <a:endParaRPr lang="en-US" noProof="0" dirty="0"/>
          </a:p>
        </p:txBody>
      </p:sp>
      <p:sp>
        <p:nvSpPr>
          <p:cNvPr id="3" name="Content Placeholder 2"/>
          <p:cNvSpPr>
            <a:spLocks noGrp="1"/>
          </p:cNvSpPr>
          <p:nvPr>
            <p:ph idx="1"/>
          </p:nvPr>
        </p:nvSpPr>
        <p:spPr/>
        <p:txBody>
          <a:bodyPr/>
          <a:lstStyle/>
          <a:p>
            <a:r>
              <a:rPr lang="en-US" noProof="0" dirty="0" smtClean="0"/>
              <a:t>Specification and Description Language</a:t>
            </a:r>
          </a:p>
          <a:p>
            <a:r>
              <a:rPr lang="ca-ES" dirty="0" smtClean="0"/>
              <a:t>Proposed extensions</a:t>
            </a:r>
          </a:p>
          <a:p>
            <a:r>
              <a:rPr lang="ca-ES" noProof="0" dirty="0" smtClean="0"/>
              <a:t>A simple model</a:t>
            </a:r>
            <a:endParaRPr lang="en-US" noProof="0" dirty="0" smtClean="0"/>
          </a:p>
          <a:p>
            <a:r>
              <a:rPr lang="en-US" dirty="0" smtClean="0"/>
              <a:t>SDL/XML</a:t>
            </a:r>
            <a:endParaRPr lang="en-US" dirty="0"/>
          </a:p>
          <a:p>
            <a:r>
              <a:rPr lang="en-US" noProof="0" dirty="0" smtClean="0"/>
              <a:t>SDLPS</a:t>
            </a:r>
          </a:p>
          <a:p>
            <a:r>
              <a:rPr lang="en-US" noProof="0" dirty="0" smtClean="0"/>
              <a:t>Concluding remarks</a:t>
            </a:r>
            <a:endParaRPr lang="en-US" noProof="0" dirty="0"/>
          </a:p>
        </p:txBody>
      </p:sp>
      <p:sp>
        <p:nvSpPr>
          <p:cNvPr id="4" name="TextBox 3"/>
          <p:cNvSpPr txBox="1"/>
          <p:nvPr/>
        </p:nvSpPr>
        <p:spPr>
          <a:xfrm>
            <a:off x="152400" y="6286500"/>
            <a:ext cx="8839200" cy="381000"/>
          </a:xfrm>
          <a:prstGeom prst="rect">
            <a:avLst/>
          </a:prstGeom>
          <a:noFill/>
        </p:spPr>
        <p:txBody>
          <a:bodyPr wrap="square" rtlCol="0">
            <a:spAutoFit/>
          </a:bodyPr>
          <a:lstStyle/>
          <a:p>
            <a:r>
              <a:rPr lang="ca-ES" dirty="0" smtClean="0"/>
              <a:t>SDL – SIGNAL DELAY – GG2 – SDL/XML – SDLPS – Concluding remarks</a:t>
            </a:r>
            <a:endParaRPr lang="en-US" dirty="0"/>
          </a:p>
        </p:txBody>
      </p:sp>
    </p:spTree>
    <p:extLst>
      <p:ext uri="{BB962C8B-B14F-4D97-AF65-F5344CB8AC3E}">
        <p14:creationId xmlns:p14="http://schemas.microsoft.com/office/powerpoint/2010/main" val="11960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Modular</a:t>
            </a:r>
            <a:endParaRPr lang="en-US" dirty="0"/>
          </a:p>
        </p:txBody>
      </p:sp>
      <p:sp>
        <p:nvSpPr>
          <p:cNvPr id="3" name="Content Placeholder 2"/>
          <p:cNvSpPr>
            <a:spLocks noGrp="1"/>
          </p:cNvSpPr>
          <p:nvPr>
            <p:ph idx="1"/>
          </p:nvPr>
        </p:nvSpPr>
        <p:spPr/>
        <p:txBody>
          <a:bodyPr/>
          <a:lstStyle/>
          <a:p>
            <a:endParaRPr lang="en-US"/>
          </a:p>
        </p:txBody>
      </p:sp>
      <p:pic>
        <p:nvPicPr>
          <p:cNvPr id="4" name="Picture 3" descr="http://www.iec.org/online/tutorials/sdl/images/figure02.gif"/>
          <p:cNvPicPr/>
          <p:nvPr/>
        </p:nvPicPr>
        <p:blipFill>
          <a:blip r:embed="rId2" cstate="print"/>
          <a:srcRect/>
          <a:stretch>
            <a:fillRect/>
          </a:stretch>
        </p:blipFill>
        <p:spPr bwMode="auto">
          <a:xfrm>
            <a:off x="914400" y="2438400"/>
            <a:ext cx="7543800" cy="2638425"/>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rgbClr val="FF0000"/>
                </a:solidFill>
              </a:rPr>
              <a:t>SDL</a:t>
            </a:r>
            <a:r>
              <a:rPr lang="ca-ES" dirty="0" smtClean="0"/>
              <a:t> – SIGNAL DELAY – GG2 – SDL/XML – SDLPS – Concluding remarks</a:t>
            </a:r>
            <a:endParaRPr lang="en-US" dirty="0"/>
          </a:p>
        </p:txBody>
      </p:sp>
    </p:spTree>
    <p:extLst>
      <p:ext uri="{BB962C8B-B14F-4D97-AF65-F5344CB8AC3E}">
        <p14:creationId xmlns:p14="http://schemas.microsoft.com/office/powerpoint/2010/main" val="290414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Structure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a:stretch>
            <a:fillRect/>
          </a:stretch>
        </p:blipFill>
        <p:spPr bwMode="auto">
          <a:xfrm>
            <a:off x="609600" y="2438400"/>
            <a:ext cx="7391400" cy="2819400"/>
          </a:xfrm>
          <a:prstGeom prst="rect">
            <a:avLst/>
          </a:prstGeom>
          <a:noFill/>
          <a:ln w="9525">
            <a:noFill/>
            <a:miter lim="800000"/>
            <a:headEnd/>
            <a:tailEnd/>
          </a:ln>
        </p:spPr>
      </p:pic>
      <p:sp>
        <p:nvSpPr>
          <p:cNvPr id="6" name="TextBox 5"/>
          <p:cNvSpPr txBox="1"/>
          <p:nvPr/>
        </p:nvSpPr>
        <p:spPr>
          <a:xfrm>
            <a:off x="152400" y="6286500"/>
            <a:ext cx="8839200" cy="381000"/>
          </a:xfrm>
          <a:prstGeom prst="rect">
            <a:avLst/>
          </a:prstGeom>
          <a:noFill/>
        </p:spPr>
        <p:txBody>
          <a:bodyPr wrap="square" rtlCol="0">
            <a:spAutoFit/>
          </a:bodyPr>
          <a:lstStyle/>
          <a:p>
            <a:r>
              <a:rPr lang="ca-ES" dirty="0" smtClean="0">
                <a:solidFill>
                  <a:srgbClr val="FF0000"/>
                </a:solidFill>
              </a:rPr>
              <a:t>SDL</a:t>
            </a:r>
            <a:r>
              <a:rPr lang="ca-ES" dirty="0" smtClean="0"/>
              <a:t> – SIGNAL DELAY – GG2 – SDL/XML – SDLPS – Concluding remarks</a:t>
            </a:r>
            <a:endParaRPr lang="en-US" dirty="0"/>
          </a:p>
        </p:txBody>
      </p:sp>
    </p:spTree>
    <p:extLst>
      <p:ext uri="{BB962C8B-B14F-4D97-AF65-F5344CB8AC3E}">
        <p14:creationId xmlns:p14="http://schemas.microsoft.com/office/powerpoint/2010/main" val="3835800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Behaviour</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a:blip r:embed="rId2" cstate="print"/>
          <a:srcRect/>
          <a:stretch>
            <a:fillRect/>
          </a:stretch>
        </p:blipFill>
        <p:spPr bwMode="auto">
          <a:xfrm>
            <a:off x="1095829" y="2576286"/>
            <a:ext cx="6934200" cy="2743200"/>
          </a:xfrm>
          <a:prstGeom prst="rect">
            <a:avLst/>
          </a:prstGeom>
          <a:noFill/>
          <a:ln w="9525">
            <a:noFill/>
            <a:miter lim="800000"/>
            <a:headEnd/>
            <a:tailEnd/>
          </a:ln>
        </p:spPr>
      </p:pic>
      <p:sp>
        <p:nvSpPr>
          <p:cNvPr id="5" name="TextBox 4"/>
          <p:cNvSpPr txBox="1"/>
          <p:nvPr/>
        </p:nvSpPr>
        <p:spPr>
          <a:xfrm>
            <a:off x="152400" y="6286500"/>
            <a:ext cx="8839200" cy="381000"/>
          </a:xfrm>
          <a:prstGeom prst="rect">
            <a:avLst/>
          </a:prstGeom>
          <a:noFill/>
        </p:spPr>
        <p:txBody>
          <a:bodyPr wrap="square" rtlCol="0">
            <a:spAutoFit/>
          </a:bodyPr>
          <a:lstStyle/>
          <a:p>
            <a:r>
              <a:rPr lang="ca-ES" dirty="0" smtClean="0">
                <a:solidFill>
                  <a:srgbClr val="FF0000"/>
                </a:solidFill>
              </a:rPr>
              <a:t>SDL</a:t>
            </a:r>
            <a:r>
              <a:rPr lang="ca-ES" dirty="0" smtClean="0"/>
              <a:t> – SIGNAL DELAY – GG2 – SDL/XML – SDLPS – Concluding remarks</a:t>
            </a:r>
            <a:endParaRPr lang="en-US" dirty="0"/>
          </a:p>
        </p:txBody>
      </p:sp>
    </p:spTree>
    <p:extLst>
      <p:ext uri="{BB962C8B-B14F-4D97-AF65-F5344CB8AC3E}">
        <p14:creationId xmlns:p14="http://schemas.microsoft.com/office/powerpoint/2010/main" val="2861049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Graphical and no graphical:</a:t>
            </a:r>
            <a:br>
              <a:rPr lang="en-US" dirty="0" smtClean="0"/>
            </a:br>
            <a:r>
              <a:rPr lang="en-US" dirty="0" smtClean="0"/>
              <a:t>SDL/GR and SDL/PR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3233771"/>
              </p:ext>
            </p:extLst>
          </p:nvPr>
        </p:nvGraphicFramePr>
        <p:xfrm>
          <a:off x="1676400" y="2209800"/>
          <a:ext cx="6400800" cy="3657600"/>
        </p:xfrm>
        <a:graphic>
          <a:graphicData uri="http://schemas.openxmlformats.org/drawingml/2006/table">
            <a:tbl>
              <a:tblPr firstRow="1" firstCol="1" bandRow="1">
                <a:tableStyleId>{2D5ABB26-0587-4C30-8999-92F81FD0307C}</a:tableStyleId>
              </a:tblPr>
              <a:tblGrid>
                <a:gridCol w="3757549"/>
                <a:gridCol w="2643251"/>
              </a:tblGrid>
              <a:tr h="3657600">
                <a:tc>
                  <a:txBody>
                    <a:bodyPr/>
                    <a:lstStyle/>
                    <a:p>
                      <a:pPr algn="just">
                        <a:spcAft>
                          <a:spcPts val="0"/>
                        </a:spcAft>
                      </a:pPr>
                      <a:r>
                        <a:rPr lang="en-US" sz="2000" dirty="0">
                          <a:effectLst/>
                        </a:rPr>
                        <a:t> </a:t>
                      </a:r>
                    </a:p>
                    <a:p>
                      <a:pPr algn="just">
                        <a:spcAft>
                          <a:spcPts val="0"/>
                        </a:spcAft>
                      </a:pPr>
                      <a:r>
                        <a:rPr lang="en-US" sz="2000" dirty="0">
                          <a:effectLst/>
                        </a:rPr>
                        <a:t> </a:t>
                      </a:r>
                      <a:endParaRPr lang="en-US" sz="2000" dirty="0">
                        <a:effectLst/>
                        <a:latin typeface="Times New Roman"/>
                        <a:ea typeface="Times New Roman"/>
                      </a:endParaRPr>
                    </a:p>
                  </a:txBody>
                  <a:tcPr marL="68580" marR="68580" marT="0" marB="0"/>
                </a:tc>
                <a:tc>
                  <a:txBody>
                    <a:bodyPr/>
                    <a:lstStyle/>
                    <a:p>
                      <a:pPr algn="just">
                        <a:spcAft>
                          <a:spcPts val="0"/>
                        </a:spcAft>
                      </a:pPr>
                      <a:r>
                        <a:rPr lang="en-GB" sz="2000" dirty="0">
                          <a:effectLst/>
                        </a:rPr>
                        <a:t> </a:t>
                      </a:r>
                      <a:r>
                        <a:rPr lang="en-GB" sz="2000" dirty="0" smtClean="0">
                          <a:effectLst/>
                        </a:rPr>
                        <a:t>process </a:t>
                      </a:r>
                      <a:r>
                        <a:rPr lang="en-GB" sz="2000" dirty="0">
                          <a:effectLst/>
                        </a:rPr>
                        <a:t>P;</a:t>
                      </a:r>
                      <a:endParaRPr lang="en-US" sz="2000" dirty="0">
                        <a:effectLst/>
                      </a:endParaRPr>
                    </a:p>
                    <a:p>
                      <a:pPr algn="just">
                        <a:spcAft>
                          <a:spcPts val="0"/>
                        </a:spcAft>
                      </a:pPr>
                      <a:r>
                        <a:rPr lang="en-GB" sz="2000" dirty="0">
                          <a:effectLst/>
                        </a:rPr>
                        <a:t>  start;</a:t>
                      </a:r>
                      <a:endParaRPr lang="en-US" sz="2000" dirty="0">
                        <a:effectLst/>
                      </a:endParaRPr>
                    </a:p>
                    <a:p>
                      <a:pPr algn="just">
                        <a:spcAft>
                          <a:spcPts val="0"/>
                        </a:spcAft>
                      </a:pPr>
                      <a:r>
                        <a:rPr lang="en-GB" sz="2000" dirty="0">
                          <a:effectLst/>
                        </a:rPr>
                        <a:t>  </a:t>
                      </a:r>
                      <a:r>
                        <a:rPr lang="en-GB" sz="2000" dirty="0" err="1">
                          <a:effectLst/>
                        </a:rPr>
                        <a:t>nextstate</a:t>
                      </a:r>
                      <a:r>
                        <a:rPr lang="en-GB" sz="2000" dirty="0">
                          <a:effectLst/>
                        </a:rPr>
                        <a:t> idle;</a:t>
                      </a:r>
                      <a:endParaRPr lang="en-US" sz="2000" dirty="0">
                        <a:effectLst/>
                      </a:endParaRPr>
                    </a:p>
                    <a:p>
                      <a:pPr algn="just">
                        <a:spcAft>
                          <a:spcPts val="0"/>
                        </a:spcAft>
                      </a:pPr>
                      <a:r>
                        <a:rPr lang="en-GB" sz="2000" dirty="0">
                          <a:effectLst/>
                        </a:rPr>
                        <a:t>  state idle;</a:t>
                      </a:r>
                      <a:endParaRPr lang="en-US" sz="2000" dirty="0">
                        <a:effectLst/>
                      </a:endParaRPr>
                    </a:p>
                    <a:p>
                      <a:pPr algn="just">
                        <a:spcAft>
                          <a:spcPts val="0"/>
                        </a:spcAft>
                      </a:pPr>
                      <a:r>
                        <a:rPr lang="en-GB" sz="2000" dirty="0">
                          <a:effectLst/>
                        </a:rPr>
                        <a:t>    input s;</a:t>
                      </a:r>
                      <a:endParaRPr lang="en-US" sz="2000" dirty="0">
                        <a:effectLst/>
                      </a:endParaRPr>
                    </a:p>
                    <a:p>
                      <a:pPr algn="just">
                        <a:spcAft>
                          <a:spcPts val="0"/>
                        </a:spcAft>
                      </a:pPr>
                      <a:r>
                        <a:rPr lang="en-GB" sz="2000" dirty="0">
                          <a:effectLst/>
                        </a:rPr>
                        <a:t>      output t;</a:t>
                      </a:r>
                      <a:endParaRPr lang="en-US" sz="2000" dirty="0">
                        <a:effectLst/>
                      </a:endParaRPr>
                    </a:p>
                    <a:p>
                      <a:pPr algn="just">
                        <a:spcAft>
                          <a:spcPts val="0"/>
                        </a:spcAft>
                      </a:pPr>
                      <a:r>
                        <a:rPr lang="en-GB" sz="2000" dirty="0">
                          <a:effectLst/>
                        </a:rPr>
                        <a:t>      </a:t>
                      </a:r>
                      <a:r>
                        <a:rPr lang="en-GB" sz="2000" dirty="0" err="1">
                          <a:effectLst/>
                        </a:rPr>
                        <a:t>nextstate</a:t>
                      </a:r>
                      <a:r>
                        <a:rPr lang="en-GB" sz="2000" dirty="0">
                          <a:effectLst/>
                        </a:rPr>
                        <a:t> idle;</a:t>
                      </a:r>
                      <a:endParaRPr lang="en-US" sz="2000" dirty="0">
                        <a:effectLst/>
                      </a:endParaRPr>
                    </a:p>
                    <a:p>
                      <a:pPr algn="just">
                        <a:spcAft>
                          <a:spcPts val="0"/>
                        </a:spcAft>
                      </a:pPr>
                      <a:r>
                        <a:rPr lang="en-GB" sz="2000" dirty="0">
                          <a:effectLst/>
                        </a:rPr>
                        <a:t>  </a:t>
                      </a:r>
                      <a:r>
                        <a:rPr lang="en-GB" sz="2000" dirty="0" err="1">
                          <a:effectLst/>
                        </a:rPr>
                        <a:t>endstate</a:t>
                      </a:r>
                      <a:r>
                        <a:rPr lang="en-GB" sz="2000" dirty="0">
                          <a:effectLst/>
                        </a:rPr>
                        <a:t> idle;</a:t>
                      </a:r>
                      <a:endParaRPr lang="en-US" sz="2000" dirty="0">
                        <a:effectLst/>
                      </a:endParaRPr>
                    </a:p>
                    <a:p>
                      <a:pPr algn="just">
                        <a:spcAft>
                          <a:spcPts val="0"/>
                        </a:spcAft>
                      </a:pPr>
                      <a:r>
                        <a:rPr lang="en-GB" sz="2000" dirty="0" err="1">
                          <a:effectLst/>
                        </a:rPr>
                        <a:t>endprocess</a:t>
                      </a:r>
                      <a:r>
                        <a:rPr lang="en-GB" sz="2000" dirty="0">
                          <a:effectLst/>
                        </a:rPr>
                        <a:t> P;</a:t>
                      </a:r>
                      <a:endParaRPr lang="en-US" sz="2000" dirty="0">
                        <a:effectLst/>
                        <a:latin typeface="Times New Roman"/>
                        <a:ea typeface="Times New Roman"/>
                      </a:endParaRPr>
                    </a:p>
                  </a:txBody>
                  <a:tcPr marL="68580" marR="68580" marT="0" marB="0"/>
                </a:tc>
              </a:tr>
            </a:tbl>
          </a:graphicData>
        </a:graphic>
      </p:graphicFrame>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09800"/>
            <a:ext cx="3423514"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6286500"/>
            <a:ext cx="8839200" cy="381000"/>
          </a:xfrm>
          <a:prstGeom prst="rect">
            <a:avLst/>
          </a:prstGeom>
          <a:noFill/>
        </p:spPr>
        <p:txBody>
          <a:bodyPr wrap="square" rtlCol="0">
            <a:spAutoFit/>
          </a:bodyPr>
          <a:lstStyle/>
          <a:p>
            <a:r>
              <a:rPr lang="ca-ES" dirty="0" smtClean="0">
                <a:solidFill>
                  <a:srgbClr val="FF0000"/>
                </a:solidFill>
              </a:rPr>
              <a:t>SDL</a:t>
            </a:r>
            <a:r>
              <a:rPr lang="ca-ES" dirty="0" smtClean="0"/>
              <a:t> – SIGNAL DELAY – GG2 – SDL/XML – SDLPS – Concluding remarks</a:t>
            </a:r>
            <a:endParaRPr lang="en-US" dirty="0"/>
          </a:p>
        </p:txBody>
      </p:sp>
    </p:spTree>
    <p:extLst>
      <p:ext uri="{BB962C8B-B14F-4D97-AF65-F5344CB8AC3E}">
        <p14:creationId xmlns:p14="http://schemas.microsoft.com/office/powerpoint/2010/main" val="3044671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dirty="0" smtClean="0"/>
              <a:t>DELYING SIGNALS</a:t>
            </a:r>
            <a:endParaRPr lang="en-US" dirty="0"/>
          </a:p>
        </p:txBody>
      </p:sp>
      <p:pic>
        <p:nvPicPr>
          <p:cNvPr id="4" name="Content Placeholder 3"/>
          <p:cNvPicPr>
            <a:picLocks noGrp="1"/>
          </p:cNvPicPr>
          <p:nvPr>
            <p:ph idx="1"/>
          </p:nvPr>
        </p:nvPicPr>
        <p:blipFill>
          <a:blip r:embed="rId2" cstate="print"/>
          <a:stretch>
            <a:fillRect/>
          </a:stretch>
        </p:blipFill>
        <p:spPr>
          <a:xfrm>
            <a:off x="5943600" y="1371600"/>
            <a:ext cx="2590800" cy="1676400"/>
          </a:xfrm>
          <a:prstGeom prst="rect">
            <a:avLst/>
          </a:prstGeom>
        </p:spPr>
      </p:pic>
      <p:pic>
        <p:nvPicPr>
          <p:cNvPr id="5" name="Picture 4"/>
          <p:cNvPicPr/>
          <p:nvPr/>
        </p:nvPicPr>
        <p:blipFill>
          <a:blip r:embed="rId3" cstate="print"/>
          <a:srcRect/>
          <a:stretch>
            <a:fillRect/>
          </a:stretch>
        </p:blipFill>
        <p:spPr bwMode="auto">
          <a:xfrm>
            <a:off x="591457" y="3392714"/>
            <a:ext cx="5715000" cy="990600"/>
          </a:xfrm>
          <a:prstGeom prst="rect">
            <a:avLst/>
          </a:prstGeom>
          <a:noFill/>
          <a:ln w="9525">
            <a:noFill/>
            <a:miter lim="800000"/>
            <a:headEnd/>
            <a:tailEnd/>
          </a:ln>
        </p:spPr>
      </p:pic>
      <p:sp>
        <p:nvSpPr>
          <p:cNvPr id="6" name="Rectangle 5"/>
          <p:cNvSpPr/>
          <p:nvPr/>
        </p:nvSpPr>
        <p:spPr>
          <a:xfrm>
            <a:off x="584200" y="5029200"/>
            <a:ext cx="8153400" cy="923330"/>
          </a:xfrm>
          <a:prstGeom prst="rect">
            <a:avLst/>
          </a:prstGeom>
        </p:spPr>
        <p:txBody>
          <a:bodyPr wrap="square">
            <a:spAutoFit/>
          </a:bodyPr>
          <a:lstStyle/>
          <a:p>
            <a:r>
              <a:rPr lang="en-US" dirty="0"/>
              <a:t>These extensions are now under discussion on the ITU-T Study Group 17 (</a:t>
            </a:r>
            <a:r>
              <a:rPr lang="en-US" u="sng" dirty="0">
                <a:hlinkClick r:id="rId4"/>
              </a:rPr>
              <a:t>http://www.itu.int/ITU-T/studygroups/com17/index.asp</a:t>
            </a:r>
            <a:r>
              <a:rPr lang="en-US" dirty="0"/>
              <a:t>) to be included in the next release of the standard.</a:t>
            </a:r>
          </a:p>
        </p:txBody>
      </p:sp>
      <p:sp>
        <p:nvSpPr>
          <p:cNvPr id="7" name="TextBox 6"/>
          <p:cNvSpPr txBox="1"/>
          <p:nvPr/>
        </p:nvSpPr>
        <p:spPr>
          <a:xfrm>
            <a:off x="152400" y="6286500"/>
            <a:ext cx="8839200" cy="381000"/>
          </a:xfrm>
          <a:prstGeom prst="rect">
            <a:avLst/>
          </a:prstGeom>
          <a:noFill/>
        </p:spPr>
        <p:txBody>
          <a:bodyPr wrap="square" rtlCol="0">
            <a:spAutoFit/>
          </a:bodyPr>
          <a:lstStyle/>
          <a:p>
            <a:r>
              <a:rPr lang="ca-ES" dirty="0" smtClean="0">
                <a:solidFill>
                  <a:schemeClr val="accent6"/>
                </a:solidFill>
              </a:rPr>
              <a:t>SDL – </a:t>
            </a:r>
            <a:r>
              <a:rPr lang="ca-ES" dirty="0" smtClean="0">
                <a:solidFill>
                  <a:srgbClr val="FF0000"/>
                </a:solidFill>
              </a:rPr>
              <a:t>SIGNAL DELAY </a:t>
            </a:r>
            <a:r>
              <a:rPr lang="ca-ES" dirty="0" smtClean="0"/>
              <a:t>– GG2 – SDL/XML – SDLPS – Concluding remarks</a:t>
            </a:r>
            <a:endParaRPr lang="en-US" dirty="0"/>
          </a:p>
        </p:txBody>
      </p:sp>
    </p:spTree>
    <p:extLst>
      <p:ext uri="{BB962C8B-B14F-4D97-AF65-F5344CB8AC3E}">
        <p14:creationId xmlns:p14="http://schemas.microsoft.com/office/powerpoint/2010/main" val="14222595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LEXMETADATA" val="&lt;?xml version=&quot;1.0&quot; encoding=&quot;utf-16&quot;?&gt;&#10;&lt;PresentationMetadata xmlns:xsi=&quot;http://www.w3.org/2001/XMLSchema-instance&quot; xmlns:xsd=&quot;http://www.w3.org/2001/XMLSchema&quot;&gt;&#10;  &lt;TransitionType&gt;Direct&lt;/TransitionType&gt;&#10;  &lt;UniqueID&gt;0&lt;/UniqueID&gt;&#10;  &lt;ShowPreviews&gt;true&lt;/ShowPreviews&gt;&#10;  &lt;ShowReviews&gt;true&lt;/ShowReviews&gt;&#10;  &lt;ShowHeaderTitle&gt;true&lt;/ShowHeaderTitle&gt;&#10;  &lt;ShowHeaderNumber&gt;true&lt;/ShowHeaderNumber&gt;&#10;  &lt;SectionTemplate&gt;Template2&lt;/SectionTemplate&gt;&#10;  &lt;SectionTemplateColor&gt;&#10;    &lt;A&gt;255&lt;/A&gt;&#10;    &lt;R&gt;128&lt;/R&gt;&#10;    &lt;G&gt;128&lt;/G&gt;&#10;    &lt;B&gt;128&lt;/B&gt;&#10;    &lt;ScA&gt;1&lt;/ScA&gt;&#10;    &lt;ScR&gt;0.2158605&lt;/ScR&gt;&#10;    &lt;ScG&gt;0.2158605&lt;/ScG&gt;&#10;    &lt;ScB&gt;0.2158605&lt;/ScB&gt;&#10;  &lt;/SectionTemplateColor&gt;&#10;  &lt;SectionArrangement&gt;Spiral&lt;/SectionArrangement&gt;&#10;&lt;/PresentationMeta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142</TotalTime>
  <Words>937</Words>
  <Application>Microsoft Office PowerPoint</Application>
  <PresentationFormat>On-screen Show (4:3)</PresentationFormat>
  <Paragraphs>125</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Using Specification and Description Language to define and implement discrete simulation models</vt:lpstr>
      <vt:lpstr>Why?</vt:lpstr>
      <vt:lpstr>VV&amp;A</vt:lpstr>
      <vt:lpstr>Outline</vt:lpstr>
      <vt:lpstr>Modular</vt:lpstr>
      <vt:lpstr>Structure</vt:lpstr>
      <vt:lpstr>Behaviour</vt:lpstr>
      <vt:lpstr>Graphical and no graphical: SDL/GR and SDL/PR</vt:lpstr>
      <vt:lpstr>DELYING SIGNALS</vt:lpstr>
      <vt:lpstr>The model</vt:lpstr>
      <vt:lpstr>The model</vt:lpstr>
      <vt:lpstr>The model</vt:lpstr>
      <vt:lpstr>The model</vt:lpstr>
      <vt:lpstr>The model</vt:lpstr>
      <vt:lpstr>SDL/XML</vt:lpstr>
      <vt:lpstr>SDLPS</vt:lpstr>
      <vt:lpstr>SDLPS  Arquitecture</vt:lpstr>
      <vt:lpstr>SDLPS GUI</vt:lpstr>
      <vt:lpstr>The GG2 model</vt:lpstr>
      <vt:lpstr>The Fibonacci model</vt:lpstr>
      <vt:lpstr>Concluding remarks</vt:lpstr>
      <vt:lpstr>Concluding remarks</vt:lpstr>
      <vt:lpstr>Gràcies!</vt:lpstr>
      <vt:lpstr>... Using with DEVS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Specification and Description Language to define and implement discrete simulation models</dc:title>
  <dc:creator>Pau</dc:creator>
  <cp:lastModifiedBy>Pau</cp:lastModifiedBy>
  <cp:revision>23</cp:revision>
  <dcterms:created xsi:type="dcterms:W3CDTF">2006-08-16T00:00:00Z</dcterms:created>
  <dcterms:modified xsi:type="dcterms:W3CDTF">2010-07-14T02:28:58Z</dcterms:modified>
</cp:coreProperties>
</file>